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4"/>
  </p:notesMasterIdLst>
  <p:sldIdLst>
    <p:sldId id="256" r:id="rId2"/>
    <p:sldId id="313" r:id="rId3"/>
    <p:sldId id="314" r:id="rId4"/>
    <p:sldId id="315" r:id="rId5"/>
    <p:sldId id="316" r:id="rId6"/>
    <p:sldId id="317" r:id="rId7"/>
    <p:sldId id="318" r:id="rId8"/>
    <p:sldId id="326" r:id="rId9"/>
    <p:sldId id="319" r:id="rId10"/>
    <p:sldId id="320" r:id="rId11"/>
    <p:sldId id="321" r:id="rId12"/>
    <p:sldId id="322" r:id="rId13"/>
    <p:sldId id="323" r:id="rId14"/>
    <p:sldId id="257" r:id="rId15"/>
    <p:sldId id="259" r:id="rId16"/>
    <p:sldId id="260" r:id="rId17"/>
    <p:sldId id="261" r:id="rId18"/>
    <p:sldId id="262" r:id="rId19"/>
    <p:sldId id="263" r:id="rId20"/>
    <p:sldId id="264" r:id="rId21"/>
    <p:sldId id="265" r:id="rId22"/>
    <p:sldId id="266" r:id="rId23"/>
    <p:sldId id="272" r:id="rId24"/>
    <p:sldId id="267" r:id="rId25"/>
    <p:sldId id="311" r:id="rId26"/>
    <p:sldId id="268" r:id="rId27"/>
    <p:sldId id="273" r:id="rId28"/>
    <p:sldId id="269" r:id="rId29"/>
    <p:sldId id="274" r:id="rId30"/>
    <p:sldId id="270" r:id="rId31"/>
    <p:sldId id="271" r:id="rId32"/>
    <p:sldId id="275" r:id="rId33"/>
    <p:sldId id="277" r:id="rId34"/>
    <p:sldId id="278" r:id="rId35"/>
    <p:sldId id="279" r:id="rId36"/>
    <p:sldId id="280" r:id="rId37"/>
    <p:sldId id="281" r:id="rId38"/>
    <p:sldId id="283" r:id="rId39"/>
    <p:sldId id="286" r:id="rId40"/>
    <p:sldId id="285" r:id="rId41"/>
    <p:sldId id="287" r:id="rId42"/>
    <p:sldId id="288" r:id="rId43"/>
    <p:sldId id="289" r:id="rId44"/>
    <p:sldId id="294" r:id="rId45"/>
    <p:sldId id="298" r:id="rId46"/>
    <p:sldId id="299" r:id="rId47"/>
    <p:sldId id="301" r:id="rId48"/>
    <p:sldId id="302" r:id="rId49"/>
    <p:sldId id="309" r:id="rId50"/>
    <p:sldId id="310" r:id="rId51"/>
    <p:sldId id="324" r:id="rId52"/>
    <p:sldId id="325"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1BA33-01A4-4E0D-A150-5E067916BD21}" type="datetimeFigureOut">
              <a:rPr lang="en-GB" smtClean="0"/>
              <a:t>07/03/2020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AA0DF2-F40D-4972-AEE2-D3BF9B83BC98}" type="slidenum">
              <a:rPr lang="en-GB" smtClean="0"/>
              <a:t>‹#›</a:t>
            </a:fld>
            <a:endParaRPr lang="en-GB"/>
          </a:p>
        </p:txBody>
      </p:sp>
    </p:spTree>
    <p:extLst>
      <p:ext uri="{BB962C8B-B14F-4D97-AF65-F5344CB8AC3E}">
        <p14:creationId xmlns:p14="http://schemas.microsoft.com/office/powerpoint/2010/main" val="17210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2AA0DF2-F40D-4972-AEE2-D3BF9B83BC98}" type="slidenum">
              <a:rPr lang="en-GB" smtClean="0"/>
              <a:t>50</a:t>
            </a:fld>
            <a:endParaRPr lang="en-GB"/>
          </a:p>
        </p:txBody>
      </p:sp>
    </p:spTree>
    <p:extLst>
      <p:ext uri="{BB962C8B-B14F-4D97-AF65-F5344CB8AC3E}">
        <p14:creationId xmlns:p14="http://schemas.microsoft.com/office/powerpoint/2010/main" val="3155717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4568C5-C855-4C60-AB40-A1C656E668CF}" type="datetime1">
              <a:rPr lang="en-US" smtClean="0"/>
              <a:t>3/7/2020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067DB-AA2D-4A41-87C7-41501A2EFD98}" type="datetime1">
              <a:rPr lang="en-US" smtClean="0"/>
              <a:t>3/7/2020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12791-BB20-4EDF-9665-30347F6EE726}" type="datetime1">
              <a:rPr lang="en-US" smtClean="0"/>
              <a:t>3/7/2020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7A650C-895D-4806-8A0E-2C8432FDA479}" type="datetime1">
              <a:rPr lang="en-US" smtClean="0"/>
              <a:t>3/7/2020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0DEE82-E08B-4A01-8B79-6100F8B1FC13}" type="datetime1">
              <a:rPr lang="en-US" smtClean="0"/>
              <a:t>3/7/2020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D2948DE-81A6-4F89-9090-FB25D03C26ED}" type="datetime1">
              <a:rPr lang="en-US" smtClean="0"/>
              <a:t>3/7/2020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412CD42-AAF6-4ECD-AE8C-0D094395594D}" type="datetime1">
              <a:rPr lang="en-US" smtClean="0"/>
              <a:t>3/7/2020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A03C67-4EE6-4DDB-A4C5-E8588DDB43C5}" type="datetime1">
              <a:rPr lang="en-US" smtClean="0"/>
              <a:t>3/7/2020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25F2E4-F178-4AAE-AF7F-9907999B7489}" type="datetime1">
              <a:rPr lang="en-US" smtClean="0"/>
              <a:t>3/7/2020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5B7930-D1C0-450C-9928-14B4ED5C9366}" type="datetime1">
              <a:rPr lang="en-US" smtClean="0"/>
              <a:t>3/7/2020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6CDA3D-FE20-49ED-9008-28D6FC53CD9B}" type="datetime1">
              <a:rPr lang="en-US" smtClean="0"/>
              <a:t>3/7/2020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0DA6F3-DED7-4AA4-A50F-29FA879E4AFF}" type="datetime1">
              <a:rPr lang="en-US" smtClean="0"/>
              <a:t>3/7/2020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2C7280-C96B-4A3D-A8AE-A929CF62554F}" type="datetime1">
              <a:rPr lang="en-US" smtClean="0"/>
              <a:t>3/7/2020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E0524FC-4AE7-4A92-894B-873BAB0B9424}" type="datetime1">
              <a:rPr lang="en-US" smtClean="0"/>
              <a:t>3/7/2020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74218ABF-3E25-4745-9917-F51C1D172CFF}" type="datetime1">
              <a:rPr lang="en-US" smtClean="0"/>
              <a:t>3/7/2020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BB4410-CDD3-44D0-9A34-439D9CF418E2}" type="datetime1">
              <a:rPr lang="en-US" smtClean="0"/>
              <a:t>3/7/2020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0377F6-8F66-438D-9914-31935BB78636}" type="datetime1">
              <a:rPr lang="en-US" smtClean="0"/>
              <a:t>3/7/2020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486C29E-C49E-4B76-AB12-2594A380ED18}" type="datetime1">
              <a:rPr lang="en-US" smtClean="0"/>
              <a:t>3/7/2020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5gbarcelona.org/ca/"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nyrestroom.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nyrestroom.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Regional opportunities in smart tourism</a:t>
            </a:r>
            <a:endParaRPr lang="en-GB" dirty="0"/>
          </a:p>
        </p:txBody>
      </p:sp>
      <p:sp>
        <p:nvSpPr>
          <p:cNvPr id="3" name="Subtitle 2"/>
          <p:cNvSpPr>
            <a:spLocks noGrp="1"/>
          </p:cNvSpPr>
          <p:nvPr>
            <p:ph type="subTitle" idx="1"/>
          </p:nvPr>
        </p:nvSpPr>
        <p:spPr/>
        <p:txBody>
          <a:bodyPr/>
          <a:lstStyle/>
          <a:p>
            <a:r>
              <a:rPr lang="en-GB" dirty="0" smtClean="0"/>
              <a:t>Eva </a:t>
            </a:r>
            <a:r>
              <a:rPr lang="en-GB" dirty="0" err="1" smtClean="0"/>
              <a:t>Cipi</a:t>
            </a:r>
            <a:endParaRPr lang="en-GB" dirty="0" smtClean="0"/>
          </a:p>
          <a:p>
            <a:r>
              <a:rPr lang="en-GB" dirty="0" smtClean="0"/>
              <a:t>RDC University Ismail </a:t>
            </a:r>
            <a:r>
              <a:rPr lang="en-GB" dirty="0" err="1" smtClean="0"/>
              <a:t>Qemali</a:t>
            </a:r>
            <a:r>
              <a:rPr lang="en-GB" dirty="0" smtClean="0"/>
              <a:t> Vlore</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861075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 ADDRESS: </a:t>
            </a:r>
            <a:r>
              <a:rPr lang="en-US" dirty="0" err="1" smtClean="0"/>
              <a:t>Skela</a:t>
            </a:r>
            <a:r>
              <a:rPr lang="en-US" dirty="0" smtClean="0"/>
              <a:t> Square</a:t>
            </a:r>
            <a:endParaRPr lang="sq-AL" dirty="0"/>
          </a:p>
        </p:txBody>
      </p:sp>
      <p:pic>
        <p:nvPicPr>
          <p:cNvPr id="1946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686" y="2020881"/>
            <a:ext cx="6853244" cy="456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p:cNvSpPr/>
          <p:nvPr/>
        </p:nvSpPr>
        <p:spPr>
          <a:xfrm rot="3732480">
            <a:off x="6153547" y="2422858"/>
            <a:ext cx="1760329" cy="542925"/>
          </a:xfrm>
          <a:prstGeom prst="rightArrow">
            <a:avLst>
              <a:gd name="adj1" fmla="val 48619"/>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q-AL"/>
          </a:p>
        </p:txBody>
      </p:sp>
      <p:sp>
        <p:nvSpPr>
          <p:cNvPr id="3" name="Slide Number Placeholder 2"/>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747327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Beaches: main resources of tourism and economy</a:t>
            </a:r>
            <a:endParaRPr lang="sq-AL" dirty="0"/>
          </a:p>
        </p:txBody>
      </p:sp>
      <p:sp>
        <p:nvSpPr>
          <p:cNvPr id="20483" name="Content Placeholder 2"/>
          <p:cNvSpPr>
            <a:spLocks noGrp="1"/>
          </p:cNvSpPr>
          <p:nvPr>
            <p:ph sz="quarter" idx="4294967295"/>
          </p:nvPr>
        </p:nvSpPr>
        <p:spPr>
          <a:xfrm>
            <a:off x="2667000" y="731839"/>
            <a:ext cx="6400800" cy="3475037"/>
          </a:xfrm>
        </p:spPr>
        <p:txBody>
          <a:bodyPr/>
          <a:lstStyle/>
          <a:p>
            <a:pPr eaLnBrk="1" hangingPunct="1"/>
            <a:endParaRPr lang="sq-AL" altLang="en-US" dirty="0" smtClean="0"/>
          </a:p>
        </p:txBody>
      </p:sp>
      <p:pic>
        <p:nvPicPr>
          <p:cNvPr id="20484" name="Picture 2" descr="Image result for vlora lungom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089" y="1850232"/>
            <a:ext cx="7754012"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3314027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sq-AL" dirty="0"/>
          </a:p>
        </p:txBody>
      </p:sp>
      <p:pic>
        <p:nvPicPr>
          <p:cNvPr id="21508" name="Picture 2" descr="Image result for vlora lungom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45130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2773932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454" y="5066916"/>
            <a:ext cx="8892479" cy="1143000"/>
          </a:xfrm>
        </p:spPr>
        <p:txBody>
          <a:bodyPr>
            <a:normAutofit/>
          </a:bodyPr>
          <a:lstStyle/>
          <a:p>
            <a:pPr marL="320040" indent="-320040">
              <a:buClr>
                <a:schemeClr val="accent6">
                  <a:lumMod val="75000"/>
                </a:schemeClr>
              </a:buClr>
              <a:defRPr/>
            </a:pPr>
            <a:r>
              <a:rPr lang="en-US" dirty="0" smtClean="0"/>
              <a:t>Location of projects Team</a:t>
            </a:r>
            <a:br>
              <a:rPr lang="en-US" dirty="0" smtClean="0"/>
            </a:br>
            <a:endParaRPr lang="sq-AL" dirty="0"/>
          </a:p>
        </p:txBody>
      </p:sp>
      <p:pic>
        <p:nvPicPr>
          <p:cNvPr id="25603" name="Picture 5" descr="C:\Users\eva\Desktop\foto rdc\20140917_165115.jpg"/>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725084" y="565530"/>
            <a:ext cx="10593388" cy="4002088"/>
          </a:xfrm>
          <a:noFill/>
        </p:spPr>
      </p:pic>
      <p:sp>
        <p:nvSpPr>
          <p:cNvPr id="3" name="Slide Number Placeholder 2"/>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1583867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Smart tourism – one definition</a:t>
            </a:r>
            <a:endParaRPr lang="en-GB" dirty="0"/>
          </a:p>
        </p:txBody>
      </p:sp>
      <p:sp>
        <p:nvSpPr>
          <p:cNvPr id="3" name="Content Placeholder 2"/>
          <p:cNvSpPr>
            <a:spLocks noGrp="1"/>
          </p:cNvSpPr>
          <p:nvPr>
            <p:ph sz="quarter" idx="13"/>
          </p:nvPr>
        </p:nvSpPr>
        <p:spPr/>
        <p:txBody>
          <a:bodyPr>
            <a:normAutofit/>
          </a:bodyPr>
          <a:lstStyle/>
          <a:p>
            <a:pPr marL="0" indent="0">
              <a:buNone/>
            </a:pPr>
            <a:r>
              <a:rPr lang="en-US" sz="2800" cap="none" dirty="0" smtClean="0"/>
              <a:t>A word applied  to describe the increasing reliance of tourism destinations, their industries and their tourists on emerging forms of ICT that allow for massive amounts of data to be transformed into value propositions</a:t>
            </a:r>
            <a:r>
              <a:rPr lang="en-US" cap="none" dirty="0" smtClean="0"/>
              <a:t>. </a:t>
            </a:r>
          </a:p>
        </p:txBody>
      </p:sp>
      <p:sp>
        <p:nvSpPr>
          <p:cNvPr id="4" name="Slide Number Placeholder 3"/>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3307679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77769"/>
            <a:ext cx="10364451" cy="1596177"/>
          </a:xfrm>
        </p:spPr>
        <p:txBody>
          <a:bodyPr/>
          <a:lstStyle/>
          <a:p>
            <a:r>
              <a:rPr lang="en-GB" dirty="0" smtClean="0"/>
              <a:t>smart fields related </a:t>
            </a:r>
            <a:endParaRPr lang="en-GB" dirty="0"/>
          </a:p>
        </p:txBody>
      </p:sp>
      <p:sp>
        <p:nvSpPr>
          <p:cNvPr id="3" name="Content Placeholder 2"/>
          <p:cNvSpPr>
            <a:spLocks noGrp="1"/>
          </p:cNvSpPr>
          <p:nvPr>
            <p:ph sz="quarter" idx="13"/>
          </p:nvPr>
        </p:nvSpPr>
        <p:spPr>
          <a:xfrm>
            <a:off x="913774" y="1218408"/>
            <a:ext cx="10363826" cy="5196460"/>
          </a:xfrm>
        </p:spPr>
        <p:txBody>
          <a:bodyPr>
            <a:normAutofit/>
          </a:bodyPr>
          <a:lstStyle/>
          <a:p>
            <a:r>
              <a:rPr lang="en-US" b="1" cap="none" dirty="0" smtClean="0"/>
              <a:t>Smart Data </a:t>
            </a:r>
            <a:r>
              <a:rPr lang="en-US" cap="none" dirty="0" smtClean="0"/>
              <a:t>- used for operational real-world data, integrating and sharing data, and using modelling, optimization and visualization to make better operational decisions. </a:t>
            </a:r>
          </a:p>
          <a:p>
            <a:r>
              <a:rPr lang="en-US" b="1" cap="none" dirty="0" smtClean="0"/>
              <a:t>smart city</a:t>
            </a:r>
            <a:r>
              <a:rPr lang="en-US" cap="none" dirty="0"/>
              <a:t> </a:t>
            </a:r>
            <a:r>
              <a:rPr lang="en-US" cap="none" dirty="0" smtClean="0"/>
              <a:t>-  to describe efforts aimed at using technologies  in an innovative way to achieve resource optimization, effective and fair governance, sustainability and quality of life.</a:t>
            </a:r>
          </a:p>
          <a:p>
            <a:r>
              <a:rPr lang="en-US" cap="none" dirty="0"/>
              <a:t> </a:t>
            </a:r>
            <a:r>
              <a:rPr lang="en-US" b="1" cap="none" dirty="0" smtClean="0"/>
              <a:t>Smart home, smart factory</a:t>
            </a:r>
            <a:r>
              <a:rPr lang="en-US" cap="none" dirty="0"/>
              <a:t> </a:t>
            </a:r>
            <a:r>
              <a:rPr lang="en-US" cap="none" dirty="0" smtClean="0"/>
              <a:t>- blurring the lines between the physical and the digital things and on fostering technology integration. </a:t>
            </a:r>
          </a:p>
          <a:p>
            <a:r>
              <a:rPr lang="en-US" cap="none" dirty="0" smtClean="0"/>
              <a:t>Devices - </a:t>
            </a:r>
            <a:r>
              <a:rPr lang="en-US" b="1" cap="none" dirty="0" smtClean="0"/>
              <a:t>smart phone, smart card, smart TV, etc</a:t>
            </a:r>
            <a:r>
              <a:rPr lang="en-US" cap="none" dirty="0" smtClean="0"/>
              <a:t>. describes multi functionality and high levels of connectivity. </a:t>
            </a:r>
          </a:p>
          <a:p>
            <a:r>
              <a:rPr lang="en-US" cap="none" dirty="0" smtClean="0"/>
              <a:t>Markets /economies (</a:t>
            </a:r>
            <a:r>
              <a:rPr lang="en-US" b="1" cap="none" dirty="0" smtClean="0"/>
              <a:t>smart economy</a:t>
            </a:r>
            <a:r>
              <a:rPr lang="en-US" cap="none" dirty="0" smtClean="0"/>
              <a:t>), it refers to technologies supporting new forms of collaboration for  innovation</a:t>
            </a:r>
            <a:r>
              <a:rPr lang="en-US" cap="none" dirty="0"/>
              <a:t> </a:t>
            </a:r>
            <a:r>
              <a:rPr lang="en-US" cap="none" dirty="0" smtClean="0"/>
              <a:t>and entrepreneurship</a:t>
            </a:r>
            <a:endParaRPr lang="en-GB"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3337906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context of tourism</a:t>
            </a:r>
            <a:endParaRPr lang="en-GB" dirty="0"/>
          </a:p>
        </p:txBody>
      </p:sp>
      <p:sp>
        <p:nvSpPr>
          <p:cNvPr id="3" name="Content Placeholder 2"/>
          <p:cNvSpPr>
            <a:spLocks noGrp="1"/>
          </p:cNvSpPr>
          <p:nvPr>
            <p:ph sz="quarter" idx="13"/>
          </p:nvPr>
        </p:nvSpPr>
        <p:spPr/>
        <p:txBody>
          <a:bodyPr>
            <a:normAutofit/>
          </a:bodyPr>
          <a:lstStyle/>
          <a:p>
            <a:r>
              <a:rPr lang="en-US" sz="2800" b="1" cap="none" dirty="0" smtClean="0"/>
              <a:t>Smart</a:t>
            </a:r>
            <a:r>
              <a:rPr lang="en-US" sz="2800" cap="none" dirty="0" smtClean="0"/>
              <a:t> is used to describe a complex of all of the them</a:t>
            </a:r>
          </a:p>
          <a:p>
            <a:pPr marL="0" indent="0">
              <a:buNone/>
            </a:pPr>
            <a:r>
              <a:rPr lang="en-US" sz="2800" cap="none" dirty="0" smtClean="0">
                <a:solidFill>
                  <a:srgbClr val="FF0000"/>
                </a:solidFill>
              </a:rPr>
              <a:t>Fact! </a:t>
            </a:r>
          </a:p>
          <a:p>
            <a:r>
              <a:rPr lang="en-US" sz="2800" cap="none" dirty="0" smtClean="0"/>
              <a:t>There is incredible institutional support and in some instances even pressure to realize </a:t>
            </a:r>
            <a:r>
              <a:rPr lang="en-US" sz="2800" b="1" cap="none" dirty="0" smtClean="0"/>
              <a:t>smart tourism</a:t>
            </a:r>
            <a:r>
              <a:rPr lang="en-US" sz="2800" cap="none" dirty="0" smtClean="0"/>
              <a:t>. </a:t>
            </a:r>
          </a:p>
        </p:txBody>
      </p:sp>
      <p:sp>
        <p:nvSpPr>
          <p:cNvPr id="4" name="Slide Number Placeholder 3"/>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4105298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596177"/>
          </a:xfrm>
        </p:spPr>
        <p:txBody>
          <a:bodyPr/>
          <a:lstStyle/>
          <a:p>
            <a:r>
              <a:rPr lang="en-US" dirty="0"/>
              <a:t>What governments universally recognize</a:t>
            </a:r>
            <a:endParaRPr lang="en-GB" dirty="0"/>
          </a:p>
        </p:txBody>
      </p:sp>
      <p:sp>
        <p:nvSpPr>
          <p:cNvPr id="3" name="Content Placeholder 2"/>
          <p:cNvSpPr>
            <a:spLocks noGrp="1"/>
          </p:cNvSpPr>
          <p:nvPr>
            <p:ph sz="quarter" idx="13"/>
          </p:nvPr>
        </p:nvSpPr>
        <p:spPr>
          <a:xfrm>
            <a:off x="913774" y="1292772"/>
            <a:ext cx="10363826" cy="5565228"/>
          </a:xfrm>
        </p:spPr>
        <p:txBody>
          <a:bodyPr>
            <a:normAutofit/>
          </a:bodyPr>
          <a:lstStyle/>
          <a:p>
            <a:r>
              <a:rPr lang="en-US" cap="none" dirty="0"/>
              <a:t>Especially in Asia,  </a:t>
            </a:r>
            <a:r>
              <a:rPr lang="en-US" cap="none" dirty="0" smtClean="0"/>
              <a:t>many efforts </a:t>
            </a:r>
            <a:r>
              <a:rPr lang="en-US" cap="none" dirty="0"/>
              <a:t>to drive the </a:t>
            </a:r>
            <a:r>
              <a:rPr lang="en-US" b="1" cap="none" dirty="0"/>
              <a:t>smart tourism agenda </a:t>
            </a:r>
            <a:r>
              <a:rPr lang="en-US" cap="none" dirty="0"/>
              <a:t>forward.</a:t>
            </a:r>
            <a:endParaRPr lang="en-GB" cap="none" dirty="0"/>
          </a:p>
          <a:p>
            <a:pPr lvl="1"/>
            <a:r>
              <a:rPr lang="en-US" cap="none" dirty="0" smtClean="0"/>
              <a:t>Governments in China and South </a:t>
            </a:r>
            <a:r>
              <a:rPr lang="en-US" cap="none" dirty="0"/>
              <a:t>K</a:t>
            </a:r>
            <a:r>
              <a:rPr lang="en-US" cap="none" dirty="0" smtClean="0"/>
              <a:t>orea  - focused on building the technological infrastructure that supports </a:t>
            </a:r>
            <a:r>
              <a:rPr lang="en-US" b="1" cap="none" dirty="0" smtClean="0"/>
              <a:t>smart tourism.</a:t>
            </a:r>
            <a:endParaRPr lang="en-US" cap="none" dirty="0" smtClean="0"/>
          </a:p>
          <a:p>
            <a:r>
              <a:rPr lang="en-US" cap="none" dirty="0" smtClean="0"/>
              <a:t>The focus in Europe, however, is more</a:t>
            </a:r>
          </a:p>
          <a:p>
            <a:pPr lvl="1"/>
            <a:r>
              <a:rPr lang="en-US" cap="none" dirty="0" smtClean="0"/>
              <a:t> </a:t>
            </a:r>
            <a:r>
              <a:rPr lang="en-US" sz="2000" b="1" cap="none" dirty="0" smtClean="0"/>
              <a:t>on innovation and competitiveness developing smart end-user applications that support enriched tourism experiences using already existing data combined and processed in new ways</a:t>
            </a:r>
          </a:p>
          <a:p>
            <a:r>
              <a:rPr lang="en-US" cap="none" dirty="0" smtClean="0"/>
              <a:t>In </a:t>
            </a:r>
            <a:r>
              <a:rPr lang="en-US" cap="none" dirty="0"/>
              <a:t>A</a:t>
            </a:r>
            <a:r>
              <a:rPr lang="en-US" cap="none" dirty="0" smtClean="0"/>
              <a:t>ustralia, the focus  is on smart governance and open data. </a:t>
            </a:r>
          </a:p>
          <a:p>
            <a:pPr marL="0" indent="0">
              <a:buNone/>
            </a:pPr>
            <a:r>
              <a:rPr lang="en-US" cap="none" dirty="0" smtClean="0"/>
              <a:t>What governments universally recognize is</a:t>
            </a:r>
          </a:p>
          <a:p>
            <a:pPr lvl="1"/>
            <a:r>
              <a:rPr lang="en-US" cap="none" dirty="0" smtClean="0">
                <a:solidFill>
                  <a:srgbClr val="FF0000"/>
                </a:solidFill>
              </a:rPr>
              <a:t> </a:t>
            </a:r>
            <a:r>
              <a:rPr lang="en-US" sz="2000" b="1" cap="none" dirty="0" smtClean="0">
                <a:solidFill>
                  <a:srgbClr val="FF0000"/>
                </a:solidFill>
              </a:rPr>
              <a:t>the transformative power of smart technologies not only in terms of the economic potential but also the social </a:t>
            </a:r>
            <a:r>
              <a:rPr lang="en-US" sz="2000" b="1" cap="none" dirty="0">
                <a:solidFill>
                  <a:srgbClr val="FF0000"/>
                </a:solidFill>
              </a:rPr>
              <a:t> </a:t>
            </a:r>
            <a:r>
              <a:rPr lang="en-US" sz="2000" b="1" cap="none" dirty="0" smtClean="0">
                <a:solidFill>
                  <a:srgbClr val="FF0000"/>
                </a:solidFill>
              </a:rPr>
              <a:t>dimensions.</a:t>
            </a:r>
            <a:endParaRPr lang="en-GB" sz="2000" b="1" cap="none" dirty="0">
              <a:solidFill>
                <a:srgbClr val="FF0000"/>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2834710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t>
            </a:r>
            <a:r>
              <a:rPr lang="en-US" dirty="0"/>
              <a:t>practice  </a:t>
            </a:r>
            <a:r>
              <a:rPr lang="en-US" dirty="0" smtClean="0"/>
              <a:t>-  smart tourism</a:t>
            </a:r>
            <a:endParaRPr lang="en-GB" dirty="0"/>
          </a:p>
        </p:txBody>
      </p:sp>
      <p:sp>
        <p:nvSpPr>
          <p:cNvPr id="3" name="Content Placeholder 2"/>
          <p:cNvSpPr>
            <a:spLocks noGrp="1"/>
          </p:cNvSpPr>
          <p:nvPr>
            <p:ph sz="quarter" idx="13"/>
          </p:nvPr>
        </p:nvSpPr>
        <p:spPr>
          <a:xfrm>
            <a:off x="913774" y="2483892"/>
            <a:ext cx="10363826" cy="4135271"/>
          </a:xfrm>
        </p:spPr>
        <p:txBody>
          <a:bodyPr>
            <a:noAutofit/>
          </a:bodyPr>
          <a:lstStyle/>
          <a:p>
            <a:r>
              <a:rPr lang="en-US" sz="2800" cap="none" dirty="0" smtClean="0"/>
              <a:t>used to drive specific political agendas and to sell technological solutions.</a:t>
            </a:r>
          </a:p>
          <a:p>
            <a:r>
              <a:rPr lang="en-US" sz="2800" cap="none" dirty="0" smtClean="0"/>
              <a:t>frequently used in the context of open data initiatives or for simple projects such as </a:t>
            </a:r>
            <a:r>
              <a:rPr lang="en-US" sz="2800" b="1" cap="none" dirty="0" smtClean="0"/>
              <a:t>promoting free Wi-Fi </a:t>
            </a:r>
            <a:r>
              <a:rPr lang="en-US" sz="2800" cap="none" dirty="0" smtClean="0"/>
              <a:t>or the </a:t>
            </a:r>
            <a:r>
              <a:rPr lang="en-US" sz="2800" b="1" cap="none" dirty="0" smtClean="0"/>
              <a:t>development of mobile applications</a:t>
            </a:r>
            <a:r>
              <a:rPr lang="en-US" sz="2800" cap="none" dirty="0" smtClean="0"/>
              <a:t>. </a:t>
            </a:r>
          </a:p>
          <a:p>
            <a:r>
              <a:rPr lang="en-US" sz="2800" cap="none" dirty="0" smtClean="0"/>
              <a:t>While these technologies are important steps in implementing smart tourism, they do not provide the full picture of what smart tourism should be. </a:t>
            </a:r>
          </a:p>
          <a:p>
            <a:pPr marL="0" indent="0">
              <a:buNone/>
            </a:pPr>
            <a:endParaRPr lang="en-GB" sz="2800" dirty="0"/>
          </a:p>
        </p:txBody>
      </p:sp>
      <p:sp>
        <p:nvSpPr>
          <p:cNvPr id="4" name="Slide Number Placeholder 3"/>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242239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lack of </a:t>
            </a:r>
            <a:r>
              <a:rPr lang="en-US" dirty="0" smtClean="0"/>
              <a:t>definition </a:t>
            </a:r>
            <a:endParaRPr lang="en-GB" dirty="0"/>
          </a:p>
        </p:txBody>
      </p:sp>
      <p:sp>
        <p:nvSpPr>
          <p:cNvPr id="3" name="Content Placeholder 2"/>
          <p:cNvSpPr>
            <a:spLocks noGrp="1"/>
          </p:cNvSpPr>
          <p:nvPr>
            <p:ph sz="quarter" idx="13"/>
          </p:nvPr>
        </p:nvSpPr>
        <p:spPr>
          <a:xfrm>
            <a:off x="913774" y="2367092"/>
            <a:ext cx="10363826" cy="3986207"/>
          </a:xfrm>
        </p:spPr>
        <p:txBody>
          <a:bodyPr>
            <a:normAutofit/>
          </a:bodyPr>
          <a:lstStyle/>
          <a:p>
            <a:pPr marL="457200" lvl="1" indent="0">
              <a:buNone/>
            </a:pPr>
            <a:r>
              <a:rPr lang="en-US" sz="2400" cap="none" dirty="0" smtClean="0"/>
              <a:t>Limited at</a:t>
            </a:r>
          </a:p>
          <a:p>
            <a:pPr lvl="1"/>
            <a:r>
              <a:rPr lang="en-US" sz="2400" cap="none" dirty="0" smtClean="0"/>
              <a:t>For many government and industry - led projects. </a:t>
            </a:r>
          </a:p>
          <a:p>
            <a:pPr lvl="1"/>
            <a:r>
              <a:rPr lang="en-US" sz="2400" cap="none" dirty="0" smtClean="0"/>
              <a:t>Academic work is largely focused on describing the phenomenon in the form of case studies </a:t>
            </a:r>
          </a:p>
          <a:p>
            <a:pPr lvl="1"/>
            <a:r>
              <a:rPr lang="en-US" sz="2400" cap="none" dirty="0" smtClean="0"/>
              <a:t>Discussing  isolated technological developments </a:t>
            </a:r>
          </a:p>
          <a:p>
            <a:pPr lvl="1"/>
            <a:r>
              <a:rPr lang="en-US" sz="2400" cap="none" dirty="0" smtClean="0"/>
              <a:t>Laying  the theoretical foundations for its advancement and/or critique. </a:t>
            </a:r>
          </a:p>
          <a:p>
            <a:pPr lvl="1"/>
            <a:r>
              <a:rPr lang="en-US" sz="2400" cap="none" dirty="0" smtClean="0"/>
              <a:t>Research needs to be met in order to inform the future development of smart tourism</a:t>
            </a:r>
            <a:endParaRPr lang="en-GB" sz="2400"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2636186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Regional development centre</a:t>
            </a:r>
            <a:endParaRPr lang="en-GB" dirty="0"/>
          </a:p>
        </p:txBody>
      </p:sp>
      <p:sp>
        <p:nvSpPr>
          <p:cNvPr id="3" name="Subtitle 2"/>
          <p:cNvSpPr>
            <a:spLocks noGrp="1"/>
          </p:cNvSpPr>
          <p:nvPr>
            <p:ph type="subTitle" idx="1"/>
          </p:nvPr>
        </p:nvSpPr>
        <p:spPr/>
        <p:txBody>
          <a:bodyPr>
            <a:normAutofit lnSpcReduction="10000"/>
          </a:bodyPr>
          <a:lstStyle/>
          <a:p>
            <a:r>
              <a:rPr lang="en-GB" sz="3600" dirty="0" smtClean="0"/>
              <a:t>A sustainable product by European projects</a:t>
            </a:r>
            <a:endParaRPr lang="en-GB" sz="3600" dirty="0"/>
          </a:p>
        </p:txBody>
      </p:sp>
      <p:sp>
        <p:nvSpPr>
          <p:cNvPr id="4" name="Slide Number Placeholder 3"/>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2165725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153994"/>
            <a:ext cx="10364451" cy="1596177"/>
          </a:xfrm>
        </p:spPr>
        <p:txBody>
          <a:bodyPr/>
          <a:lstStyle/>
          <a:p>
            <a:r>
              <a:rPr lang="en-US" dirty="0" smtClean="0"/>
              <a:t>New Definition of smart </a:t>
            </a:r>
            <a:r>
              <a:rPr lang="en-US" dirty="0"/>
              <a:t>tourism</a:t>
            </a:r>
            <a:endParaRPr lang="en-GB" dirty="0"/>
          </a:p>
        </p:txBody>
      </p:sp>
      <p:sp>
        <p:nvSpPr>
          <p:cNvPr id="3" name="Content Placeholder 2"/>
          <p:cNvSpPr>
            <a:spLocks noGrp="1"/>
          </p:cNvSpPr>
          <p:nvPr>
            <p:ph sz="quarter" idx="13"/>
          </p:nvPr>
        </p:nvSpPr>
        <p:spPr>
          <a:xfrm>
            <a:off x="331076" y="1127658"/>
            <a:ext cx="10946524" cy="5070142"/>
          </a:xfrm>
        </p:spPr>
        <p:txBody>
          <a:bodyPr>
            <a:noAutofit/>
          </a:bodyPr>
          <a:lstStyle/>
          <a:p>
            <a:r>
              <a:rPr lang="en-US" sz="2800" b="1" cap="none" dirty="0" smtClean="0"/>
              <a:t>Tourism is social, cultural and economic phenomenon which entails the movement of people to countries or places outside their usual environment for personal or business/professional purposes</a:t>
            </a:r>
          </a:p>
          <a:p>
            <a:pPr marL="0" indent="0">
              <a:buNone/>
            </a:pPr>
            <a:r>
              <a:rPr lang="en-US" sz="2800" cap="none" dirty="0" smtClean="0"/>
              <a:t>Adding </a:t>
            </a:r>
          </a:p>
          <a:p>
            <a:r>
              <a:rPr lang="en-US" sz="2800" b="1" cap="none" dirty="0" smtClean="0"/>
              <a:t>ICT - intensity of tourism </a:t>
            </a:r>
            <a:r>
              <a:rPr lang="en-US" sz="2800" cap="none" dirty="0" smtClean="0"/>
              <a:t>and </a:t>
            </a:r>
            <a:r>
              <a:rPr lang="en-US" sz="2800" b="1" cap="none" dirty="0" smtClean="0"/>
              <a:t>the  high dependence on information and communication technologies </a:t>
            </a:r>
          </a:p>
          <a:p>
            <a:r>
              <a:rPr lang="en-US" sz="2800" cap="none" dirty="0" smtClean="0"/>
              <a:t>smart tourism can be seen as a logical progression from </a:t>
            </a:r>
            <a:r>
              <a:rPr lang="en-US" sz="2800" b="1" cap="none" dirty="0" smtClean="0"/>
              <a:t>traditional tourism </a:t>
            </a:r>
            <a:r>
              <a:rPr lang="en-US" sz="2800" cap="none" dirty="0" smtClean="0"/>
              <a:t>and </a:t>
            </a:r>
            <a:r>
              <a:rPr lang="en-US" sz="2800" b="1" cap="none" dirty="0" smtClean="0"/>
              <a:t>e-tourism.</a:t>
            </a:r>
          </a:p>
          <a:p>
            <a:r>
              <a:rPr lang="en-US" sz="2800" b="1" cap="none" dirty="0" smtClean="0"/>
              <a:t>The </a:t>
            </a:r>
            <a:r>
              <a:rPr lang="en-US" sz="2800" b="1" cap="none" dirty="0"/>
              <a:t>integration of web-based technologie</a:t>
            </a:r>
            <a:r>
              <a:rPr lang="en-US" sz="2800" cap="none" dirty="0"/>
              <a:t>s that led to the emergence of e-tourism.</a:t>
            </a:r>
            <a:r>
              <a:rPr lang="en-US" sz="2800" cap="none" dirty="0" smtClean="0"/>
              <a:t> </a:t>
            </a:r>
            <a:endParaRPr lang="en-GB" sz="2800"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3062694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358945"/>
            <a:ext cx="10364451" cy="1596177"/>
          </a:xfrm>
        </p:spPr>
        <p:txBody>
          <a:bodyPr/>
          <a:lstStyle/>
          <a:p>
            <a:r>
              <a:rPr lang="en-US" cap="none" dirty="0"/>
              <a:t>This </a:t>
            </a:r>
            <a:r>
              <a:rPr lang="en-US" cap="none" dirty="0" smtClean="0"/>
              <a:t>development  trajectory of ST </a:t>
            </a:r>
            <a:endParaRPr lang="en-GB" dirty="0"/>
          </a:p>
        </p:txBody>
      </p:sp>
      <p:sp>
        <p:nvSpPr>
          <p:cNvPr id="3" name="Content Placeholder 2"/>
          <p:cNvSpPr>
            <a:spLocks noGrp="1"/>
          </p:cNvSpPr>
          <p:nvPr>
            <p:ph sz="quarter" idx="13"/>
          </p:nvPr>
        </p:nvSpPr>
        <p:spPr>
          <a:xfrm>
            <a:off x="913774" y="1076056"/>
            <a:ext cx="10363826" cy="5158854"/>
          </a:xfrm>
        </p:spPr>
        <p:txBody>
          <a:bodyPr>
            <a:noAutofit/>
          </a:bodyPr>
          <a:lstStyle/>
          <a:p>
            <a:pPr marL="0" indent="0">
              <a:buNone/>
            </a:pPr>
            <a:r>
              <a:rPr lang="en-US" sz="2800" cap="none" dirty="0" smtClean="0"/>
              <a:t>This development  trajectory continued with </a:t>
            </a:r>
          </a:p>
          <a:p>
            <a:pPr lvl="1"/>
            <a:r>
              <a:rPr lang="en-US" sz="2400" cap="none" dirty="0"/>
              <a:t>t</a:t>
            </a:r>
            <a:r>
              <a:rPr lang="en-US" sz="2400" cap="none" dirty="0" smtClean="0"/>
              <a:t>he widespread adoption of </a:t>
            </a:r>
            <a:r>
              <a:rPr lang="en-US" sz="2400" b="1" cap="none" dirty="0" smtClean="0"/>
              <a:t>social media </a:t>
            </a:r>
          </a:p>
          <a:p>
            <a:pPr lvl="1"/>
            <a:r>
              <a:rPr lang="en-US" sz="2400" cap="none" dirty="0" smtClean="0"/>
              <a:t>realizing </a:t>
            </a:r>
            <a:r>
              <a:rPr lang="en-US" sz="2400" b="1" cap="none" dirty="0" smtClean="0"/>
              <a:t>mobile tourism </a:t>
            </a:r>
          </a:p>
          <a:p>
            <a:pPr lvl="1"/>
            <a:r>
              <a:rPr lang="en-US" sz="2400" b="1" cap="none" dirty="0" smtClean="0"/>
              <a:t>evolution of ICT </a:t>
            </a:r>
            <a:r>
              <a:rPr lang="en-US" sz="2400" cap="none" dirty="0" smtClean="0"/>
              <a:t>in tourism </a:t>
            </a:r>
          </a:p>
          <a:p>
            <a:pPr lvl="1"/>
            <a:r>
              <a:rPr lang="en-US" sz="2400" b="1" cap="none" dirty="0" smtClean="0"/>
              <a:t>physical and governance dimensions </a:t>
            </a:r>
          </a:p>
          <a:p>
            <a:pPr lvl="1"/>
            <a:r>
              <a:rPr lang="en-US" sz="2400" b="1" cap="none" dirty="0" smtClean="0"/>
              <a:t>new levels of intelligence </a:t>
            </a:r>
            <a:r>
              <a:rPr lang="en-US" sz="2400" cap="none" dirty="0" smtClean="0"/>
              <a:t>are achieved in tourism systems</a:t>
            </a:r>
          </a:p>
          <a:p>
            <a:pPr marL="457200" lvl="1" indent="0">
              <a:buNone/>
            </a:pPr>
            <a:endParaRPr lang="en-US" sz="2400" cap="none" dirty="0"/>
          </a:p>
          <a:p>
            <a:pPr marL="457200" lvl="1" indent="0">
              <a:buNone/>
            </a:pPr>
            <a:r>
              <a:rPr lang="en-US" sz="2400" cap="none" dirty="0" smtClean="0"/>
              <a:t>the ways in which smart tourism approaches are created, exchanged and shared are fundamentally different.</a:t>
            </a:r>
            <a:endParaRPr lang="en-GB" sz="2400"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967579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650" y="-86530"/>
            <a:ext cx="10364451" cy="1596177"/>
          </a:xfrm>
        </p:spPr>
        <p:txBody>
          <a:bodyPr/>
          <a:lstStyle/>
          <a:p>
            <a:r>
              <a:rPr lang="en-US" dirty="0"/>
              <a:t>components </a:t>
            </a:r>
            <a:endParaRPr lang="en-GB"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1187355" y="1509647"/>
            <a:ext cx="9812740" cy="4320629"/>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3217132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2800" cap="none" dirty="0" smtClean="0"/>
              <a:t>An innovative tourist destination, built on an infrastructure of state-of-the-art technology guaranteeing the sustainable development of tourist areas, accessible to everyone, which facilitates the visitor’s interaction with and integration into his or her surroundings, increases the quality of the experience at the destination, and improves residents’ quality of life.</a:t>
            </a:r>
            <a:endParaRPr lang="en-GB" sz="2800" cap="none" dirty="0"/>
          </a:p>
        </p:txBody>
      </p:sp>
      <p:sp>
        <p:nvSpPr>
          <p:cNvPr id="4" name="Title 3"/>
          <p:cNvSpPr>
            <a:spLocks noGrp="1"/>
          </p:cNvSpPr>
          <p:nvPr>
            <p:ph type="title"/>
          </p:nvPr>
        </p:nvSpPr>
        <p:spPr/>
        <p:txBody>
          <a:bodyPr/>
          <a:lstStyle/>
          <a:p>
            <a:r>
              <a:rPr lang="en-GB" dirty="0" smtClean="0"/>
              <a:t>1- Smart tourism destination </a:t>
            </a:r>
            <a:endParaRPr lang="en-GB" dirty="0"/>
          </a:p>
        </p:txBody>
      </p:sp>
      <p:sp>
        <p:nvSpPr>
          <p:cNvPr id="5" name="Slide Number Placeholder 4"/>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3218388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SMART DESTINATIONS </a:t>
            </a:r>
            <a:endParaRPr lang="en-GB" cap="none" dirty="0"/>
          </a:p>
        </p:txBody>
      </p:sp>
      <p:sp>
        <p:nvSpPr>
          <p:cNvPr id="4" name="Content Placeholder 2"/>
          <p:cNvSpPr>
            <a:spLocks noGrp="1"/>
          </p:cNvSpPr>
          <p:nvPr>
            <p:ph sz="quarter" idx="13"/>
          </p:nvPr>
        </p:nvSpPr>
        <p:spPr>
          <a:xfrm>
            <a:off x="378372" y="2033516"/>
            <a:ext cx="10899228" cy="3757683"/>
          </a:xfrm>
        </p:spPr>
        <p:txBody>
          <a:bodyPr>
            <a:noAutofit/>
          </a:bodyPr>
          <a:lstStyle/>
          <a:p>
            <a:pPr marL="0" indent="0">
              <a:buNone/>
            </a:pPr>
            <a:r>
              <a:rPr lang="en-US" sz="2400" cap="none" dirty="0" smtClean="0"/>
              <a:t> refers  to smart city principles to urban or rural areas and not only consider residents but also tourists in their efforts to support </a:t>
            </a:r>
          </a:p>
          <a:p>
            <a:r>
              <a:rPr lang="en-US" sz="2400" cap="none" dirty="0" smtClean="0"/>
              <a:t>Mobility, </a:t>
            </a:r>
          </a:p>
          <a:p>
            <a:r>
              <a:rPr lang="en-US" sz="2400" cap="none" dirty="0" smtClean="0"/>
              <a:t>Resource availability and allocation, </a:t>
            </a:r>
          </a:p>
          <a:p>
            <a:r>
              <a:rPr lang="en-US" sz="2400" cap="none" dirty="0" smtClean="0"/>
              <a:t>Sustainability and quality of life/visits. </a:t>
            </a:r>
            <a:endParaRPr lang="en-GB" sz="2400" cap="none" dirty="0"/>
          </a:p>
        </p:txBody>
      </p:sp>
      <p:sp>
        <p:nvSpPr>
          <p:cNvPr id="5" name="Slide Number Placeholder 4"/>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994433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ICT role in smart entities</a:t>
            </a:r>
            <a:endParaRPr lang="en-GB" dirty="0"/>
          </a:p>
        </p:txBody>
      </p:sp>
      <p:sp>
        <p:nvSpPr>
          <p:cNvPr id="3" name="Content Placeholder 2"/>
          <p:cNvSpPr>
            <a:spLocks noGrp="1"/>
          </p:cNvSpPr>
          <p:nvPr>
            <p:ph sz="quarter" idx="13"/>
          </p:nvPr>
        </p:nvSpPr>
        <p:spPr/>
        <p:txBody>
          <a:bodyPr/>
          <a:lstStyle/>
          <a:p>
            <a:r>
              <a:rPr lang="en-GB" cap="none" dirty="0" smtClean="0"/>
              <a:t>Digital transformation</a:t>
            </a:r>
          </a:p>
          <a:p>
            <a:r>
              <a:rPr lang="en-GB" cap="none" dirty="0" smtClean="0"/>
              <a:t>Digital innovation</a:t>
            </a:r>
          </a:p>
          <a:p>
            <a:r>
              <a:rPr lang="en-GB" cap="none" dirty="0" smtClean="0"/>
              <a:t>Digital empowerment</a:t>
            </a:r>
          </a:p>
          <a:p>
            <a:endParaRPr lang="en-GB" cap="none" dirty="0"/>
          </a:p>
          <a:p>
            <a:r>
              <a:rPr lang="en-GB" cap="none" dirty="0" smtClean="0"/>
              <a:t>Case – Barcelona City</a:t>
            </a:r>
            <a:endParaRPr lang="en-GB"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1587345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245660" y="1783514"/>
            <a:ext cx="11163868" cy="5074486"/>
          </a:xfrm>
          <a:prstGeom prst="rect">
            <a:avLst/>
          </a:prstGeom>
        </p:spPr>
      </p:pic>
      <p:pic>
        <p:nvPicPr>
          <p:cNvPr id="5" name="Picture 4"/>
          <p:cNvPicPr>
            <a:picLocks noChangeAspect="1"/>
          </p:cNvPicPr>
          <p:nvPr/>
        </p:nvPicPr>
        <p:blipFill>
          <a:blip r:embed="rId3"/>
          <a:stretch>
            <a:fillRect/>
          </a:stretch>
        </p:blipFill>
        <p:spPr>
          <a:xfrm>
            <a:off x="2365256" y="168141"/>
            <a:ext cx="8143875" cy="2571750"/>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373167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projects - </a:t>
            </a:r>
            <a:r>
              <a:rPr lang="en-US" b="1" dirty="0"/>
              <a:t>DSIPLAY</a:t>
            </a:r>
            <a:br>
              <a:rPr lang="en-US" b="1" dirty="0"/>
            </a:br>
            <a:endParaRPr lang="en-GB" dirty="0"/>
          </a:p>
        </p:txBody>
      </p:sp>
      <p:sp>
        <p:nvSpPr>
          <p:cNvPr id="3" name="Content Placeholder 2"/>
          <p:cNvSpPr>
            <a:spLocks noGrp="1"/>
          </p:cNvSpPr>
          <p:nvPr>
            <p:ph sz="quarter" idx="13"/>
          </p:nvPr>
        </p:nvSpPr>
        <p:spPr>
          <a:xfrm>
            <a:off x="4681181" y="1880630"/>
            <a:ext cx="7165076" cy="4656648"/>
          </a:xfrm>
        </p:spPr>
        <p:txBody>
          <a:bodyPr>
            <a:normAutofit/>
          </a:bodyPr>
          <a:lstStyle/>
          <a:p>
            <a:pPr marL="0" indent="0">
              <a:buNone/>
            </a:pPr>
            <a:r>
              <a:rPr lang="en-US" dirty="0" smtClean="0"/>
              <a:t>Objectives- </a:t>
            </a:r>
          </a:p>
          <a:p>
            <a:pPr marL="0" indent="0">
              <a:buNone/>
            </a:pPr>
            <a:r>
              <a:rPr lang="en-US" cap="none" dirty="0" smtClean="0"/>
              <a:t>Developing a cycle of digital social innovation experiences open to the public</a:t>
            </a:r>
          </a:p>
          <a:p>
            <a:pPr marL="0" indent="0">
              <a:buNone/>
            </a:pPr>
            <a:r>
              <a:rPr lang="en-US" cap="none" dirty="0" smtClean="0"/>
              <a:t>The purpose</a:t>
            </a:r>
          </a:p>
          <a:p>
            <a:r>
              <a:rPr lang="en-US" b="1" cap="none" dirty="0" smtClean="0"/>
              <a:t>Ensuring  that the technological revolution has a positive impact on both citizens and the city as a whole.</a:t>
            </a:r>
            <a:endParaRPr lang="en-US" cap="none" dirty="0" smtClean="0"/>
          </a:p>
          <a:p>
            <a:r>
              <a:rPr lang="en-US" b="1" cap="none" dirty="0" smtClean="0"/>
              <a:t>Raising  awareness of the most important social innovation projects</a:t>
            </a:r>
            <a:r>
              <a:rPr lang="en-US" cap="none" dirty="0" smtClean="0"/>
              <a:t> ,</a:t>
            </a:r>
            <a:endParaRPr lang="en-US" cap="none" dirty="0"/>
          </a:p>
        </p:txBody>
      </p:sp>
      <p:pic>
        <p:nvPicPr>
          <p:cNvPr id="1026" name="Picture 2" descr="DSIPLAY |  Barcelona Digital City"/>
          <p:cNvPicPr>
            <a:picLocks noChangeAspect="1" noChangeArrowheads="1"/>
          </p:cNvPicPr>
          <p:nvPr/>
        </p:nvPicPr>
        <p:blipFill>
          <a:blip r:embed="rId2">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201068" y="1880630"/>
            <a:ext cx="3657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39030889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Rec, the citizen coin</a:t>
            </a:r>
            <a:br>
              <a:rPr lang="en-GB" b="1" dirty="0"/>
            </a:br>
            <a:endParaRPr lang="en-GB" dirty="0"/>
          </a:p>
        </p:txBody>
      </p:sp>
      <p:sp>
        <p:nvSpPr>
          <p:cNvPr id="3" name="Content Placeholder 2"/>
          <p:cNvSpPr>
            <a:spLocks noGrp="1"/>
          </p:cNvSpPr>
          <p:nvPr>
            <p:ph sz="quarter" idx="13"/>
          </p:nvPr>
        </p:nvSpPr>
        <p:spPr>
          <a:xfrm>
            <a:off x="6155140" y="2367092"/>
            <a:ext cx="5513696" cy="3424107"/>
          </a:xfrm>
        </p:spPr>
        <p:txBody>
          <a:bodyPr>
            <a:normAutofit fontScale="92500" lnSpcReduction="10000"/>
          </a:bodyPr>
          <a:lstStyle/>
          <a:p>
            <a:pPr marL="0" indent="0">
              <a:buNone/>
            </a:pPr>
            <a:r>
              <a:rPr lang="en-US" dirty="0" smtClean="0"/>
              <a:t>Objectives</a:t>
            </a:r>
            <a:endParaRPr lang="en-US" dirty="0"/>
          </a:p>
          <a:p>
            <a:r>
              <a:rPr lang="en-US" cap="none" dirty="0" smtClean="0"/>
              <a:t>Economic resource to create a complementary and peer-to-peer citizen exchange system in the euro.</a:t>
            </a:r>
          </a:p>
          <a:p>
            <a:r>
              <a:rPr lang="en-US" cap="none" dirty="0" smtClean="0"/>
              <a:t>The local currency acts as a complementary form of payment without replacing the national one. At the same time, it gives the opportunity to measure the impact of consumption in the city.</a:t>
            </a:r>
          </a:p>
          <a:p>
            <a:r>
              <a:rPr lang="en-US" cap="none" dirty="0" smtClean="0"/>
              <a:t> It is estimated that more than 5,000 people already use one of the 70 local currencies in </a:t>
            </a:r>
            <a:r>
              <a:rPr lang="en-US" cap="none" dirty="0"/>
              <a:t>S</a:t>
            </a:r>
            <a:r>
              <a:rPr lang="en-US" cap="none" dirty="0" smtClean="0"/>
              <a:t>pain.</a:t>
            </a:r>
          </a:p>
          <a:p>
            <a:endParaRPr lang="en-GB" dirty="0"/>
          </a:p>
        </p:txBody>
      </p:sp>
      <p:pic>
        <p:nvPicPr>
          <p:cNvPr id="2050" name="Picture 2" descr="A stop at the Besòs Market where the citizen's currency is accepted R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617" y="2543771"/>
            <a:ext cx="4722750" cy="354206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42019360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912" y="276096"/>
            <a:ext cx="10364451" cy="1596177"/>
          </a:xfrm>
        </p:spPr>
        <p:txBody>
          <a:bodyPr/>
          <a:lstStyle/>
          <a:p>
            <a:r>
              <a:rPr lang="en-GB" dirty="0" smtClean="0"/>
              <a:t>REC application</a:t>
            </a:r>
            <a:endParaRPr lang="en-GB" dirty="0"/>
          </a:p>
        </p:txBody>
      </p:sp>
      <p:sp>
        <p:nvSpPr>
          <p:cNvPr id="3" name="Content Placeholder 2"/>
          <p:cNvSpPr>
            <a:spLocks noGrp="1"/>
          </p:cNvSpPr>
          <p:nvPr>
            <p:ph sz="quarter" idx="13"/>
          </p:nvPr>
        </p:nvSpPr>
        <p:spPr/>
        <p:txBody>
          <a:bodyPr/>
          <a:lstStyle/>
          <a:p>
            <a:endParaRPr lang="en-GB"/>
          </a:p>
        </p:txBody>
      </p:sp>
      <p:pic>
        <p:nvPicPr>
          <p:cNvPr id="4" name="Picture 4" descr="two people use the citizen Rec coin with their mobile ph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870" y="1381771"/>
            <a:ext cx="7192996" cy="539474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3072854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Third mission of UV activities</a:t>
            </a:r>
            <a:endParaRPr lang="en-GB" dirty="0"/>
          </a:p>
        </p:txBody>
      </p:sp>
      <p:sp>
        <p:nvSpPr>
          <p:cNvPr id="3" name="Content Placeholder 2"/>
          <p:cNvSpPr>
            <a:spLocks noGrp="1"/>
          </p:cNvSpPr>
          <p:nvPr>
            <p:ph idx="4294967295"/>
          </p:nvPr>
        </p:nvSpPr>
        <p:spPr>
          <a:xfrm>
            <a:off x="677334" y="2160589"/>
            <a:ext cx="8596668" cy="3880773"/>
          </a:xfrm>
          <a:prstGeom prst="rect">
            <a:avLst/>
          </a:prstGeom>
        </p:spPr>
        <p:txBody>
          <a:bodyPr>
            <a:normAutofit/>
          </a:bodyPr>
          <a:lstStyle/>
          <a:p>
            <a:pPr marL="0" indent="0">
              <a:buNone/>
            </a:pPr>
            <a:r>
              <a:rPr lang="en-US" dirty="0" smtClean="0"/>
              <a:t>RDC objective</a:t>
            </a:r>
          </a:p>
          <a:p>
            <a:pPr lvl="1"/>
            <a:r>
              <a:rPr lang="en-US" cap="none" dirty="0" smtClean="0"/>
              <a:t>To  promote the best products and services from research and innovation activities at each faculty. </a:t>
            </a:r>
          </a:p>
          <a:p>
            <a:pPr lvl="1"/>
            <a:r>
              <a:rPr lang="en-US" cap="none" dirty="0" smtClean="0"/>
              <a:t>To organize promotional events involving company leaders, public administration or other specific sectors. </a:t>
            </a:r>
          </a:p>
          <a:p>
            <a:pPr lvl="1"/>
            <a:r>
              <a:rPr lang="en-US" b="1" cap="none" dirty="0" smtClean="0">
                <a:solidFill>
                  <a:srgbClr val="FF0000"/>
                </a:solidFill>
              </a:rPr>
              <a:t>To encourage scientific and innovative work of academic staff focused on the real needs of the market and economy. </a:t>
            </a:r>
          </a:p>
          <a:p>
            <a:pPr lvl="1"/>
            <a:r>
              <a:rPr lang="en-US" cap="none" dirty="0" smtClean="0"/>
              <a:t>To create a new profile of the university of </a:t>
            </a:r>
            <a:r>
              <a:rPr lang="en-US" cap="none" dirty="0" err="1" smtClean="0"/>
              <a:t>vlora</a:t>
            </a:r>
            <a:endParaRPr lang="en-US" cap="none" dirty="0" smtClean="0"/>
          </a:p>
          <a:p>
            <a:pPr lvl="1"/>
            <a:r>
              <a:rPr lang="en-US" b="1" cap="none" dirty="0" smtClean="0">
                <a:solidFill>
                  <a:srgbClr val="FF0000"/>
                </a:solidFill>
              </a:rPr>
              <a:t>To work on projects and innovation for more </a:t>
            </a:r>
            <a:r>
              <a:rPr lang="en-US" b="1" cap="none" dirty="0">
                <a:solidFill>
                  <a:srgbClr val="FF0000"/>
                </a:solidFill>
              </a:rPr>
              <a:t>E</a:t>
            </a:r>
            <a:r>
              <a:rPr lang="en-US" b="1" cap="none" dirty="0" smtClean="0">
                <a:solidFill>
                  <a:srgbClr val="FF0000"/>
                </a:solidFill>
              </a:rPr>
              <a:t>uropean funds </a:t>
            </a:r>
            <a:endParaRPr lang="en-GB" b="1" cap="none" dirty="0">
              <a:solidFill>
                <a:srgbClr val="FF0000"/>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32987527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STEAM BCN</a:t>
            </a:r>
            <a:br>
              <a:rPr lang="en-US" b="1" dirty="0"/>
            </a:br>
            <a:endParaRPr lang="en-GB" dirty="0"/>
          </a:p>
        </p:txBody>
      </p:sp>
      <p:sp>
        <p:nvSpPr>
          <p:cNvPr id="3" name="Content Placeholder 2"/>
          <p:cNvSpPr>
            <a:spLocks noGrp="1"/>
          </p:cNvSpPr>
          <p:nvPr>
            <p:ph sz="quarter" idx="13"/>
          </p:nvPr>
        </p:nvSpPr>
        <p:spPr>
          <a:xfrm>
            <a:off x="4326339" y="1426193"/>
            <a:ext cx="7492621" cy="5431807"/>
          </a:xfrm>
        </p:spPr>
        <p:txBody>
          <a:bodyPr>
            <a:normAutofit/>
          </a:bodyPr>
          <a:lstStyle/>
          <a:p>
            <a:pPr marL="0" indent="0">
              <a:buNone/>
            </a:pPr>
            <a:r>
              <a:rPr lang="en-US" dirty="0" smtClean="0"/>
              <a:t>Objectives</a:t>
            </a:r>
          </a:p>
          <a:p>
            <a:pPr marL="0" indent="0">
              <a:buNone/>
            </a:pPr>
            <a:endParaRPr lang="en-US" dirty="0"/>
          </a:p>
          <a:p>
            <a:r>
              <a:rPr lang="en-US" b="1" cap="none" dirty="0" smtClean="0"/>
              <a:t>The project focuses on the gender perspective and the demystification of the figure of the scientific person linked to a socio-economic profile and status. </a:t>
            </a:r>
          </a:p>
          <a:p>
            <a:r>
              <a:rPr lang="en-US" b="1" cap="none" dirty="0" smtClean="0"/>
              <a:t>Based on workshops, training capsules, visits to research centers, </a:t>
            </a:r>
            <a:r>
              <a:rPr lang="en-US" b="1" i="1" cap="none" dirty="0" err="1" smtClean="0"/>
              <a:t>ideatons</a:t>
            </a:r>
            <a:r>
              <a:rPr lang="en-US" b="1" cap="none" dirty="0" smtClean="0"/>
              <a:t> , etc.</a:t>
            </a:r>
          </a:p>
          <a:p>
            <a:r>
              <a:rPr lang="en-US" cap="none" dirty="0" smtClean="0"/>
              <a:t> Have been designed  actions that take place in schools, libraries, universities.</a:t>
            </a:r>
            <a:endParaRPr lang="en-US" cap="none" dirty="0"/>
          </a:p>
        </p:txBody>
      </p:sp>
      <p:pic>
        <p:nvPicPr>
          <p:cNvPr id="3074" name="Picture 2" descr="Two girls, a robotics workshop at the Poblenou Library - Manuel Arran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00" y="2414006"/>
            <a:ext cx="3875964" cy="290697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12204670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731981"/>
          </a:xfrm>
        </p:spPr>
        <p:txBody>
          <a:bodyPr>
            <a:normAutofit fontScale="90000"/>
          </a:bodyPr>
          <a:lstStyle/>
          <a:p>
            <a:r>
              <a:rPr lang="en-US" b="1" dirty="0"/>
              <a:t>5G Barcelona</a:t>
            </a:r>
            <a:br>
              <a:rPr lang="en-US" b="1" dirty="0"/>
            </a:br>
            <a:endParaRPr lang="en-GB" dirty="0"/>
          </a:p>
        </p:txBody>
      </p:sp>
      <p:sp>
        <p:nvSpPr>
          <p:cNvPr id="3" name="Content Placeholder 2"/>
          <p:cNvSpPr>
            <a:spLocks noGrp="1"/>
          </p:cNvSpPr>
          <p:nvPr>
            <p:ph sz="quarter" idx="13"/>
          </p:nvPr>
        </p:nvSpPr>
        <p:spPr>
          <a:xfrm>
            <a:off x="3123028" y="1237958"/>
            <a:ext cx="8932984" cy="5430126"/>
          </a:xfrm>
        </p:spPr>
        <p:txBody>
          <a:bodyPr>
            <a:normAutofit fontScale="92500"/>
          </a:bodyPr>
          <a:lstStyle/>
          <a:p>
            <a:pPr marL="0" indent="0">
              <a:buNone/>
            </a:pPr>
            <a:r>
              <a:rPr lang="en-US" dirty="0" smtClean="0"/>
              <a:t>Objectives</a:t>
            </a:r>
            <a:endParaRPr lang="en-US" dirty="0"/>
          </a:p>
          <a:p>
            <a:r>
              <a:rPr lang="en-US" sz="2400" cap="none" dirty="0" smtClean="0"/>
              <a:t>The city will be the 5G hub in Southern </a:t>
            </a:r>
            <a:r>
              <a:rPr lang="en-US" sz="2400" cap="none" dirty="0"/>
              <a:t>E</a:t>
            </a:r>
            <a:r>
              <a:rPr lang="en-US" sz="2400" cap="none" dirty="0" smtClean="0"/>
              <a:t>urope.</a:t>
            </a:r>
          </a:p>
          <a:p>
            <a:r>
              <a:rPr lang="en-US" sz="2400" cap="none" dirty="0" smtClean="0"/>
              <a:t>The government of </a:t>
            </a:r>
            <a:r>
              <a:rPr lang="en-US" sz="2400" cap="none" dirty="0"/>
              <a:t>C</a:t>
            </a:r>
            <a:r>
              <a:rPr lang="en-US" sz="2400" cap="none" dirty="0" smtClean="0"/>
              <a:t>atalonia, and other partners have launched the </a:t>
            </a:r>
            <a:r>
              <a:rPr lang="en-US" sz="2400" cap="none" dirty="0" smtClean="0">
                <a:hlinkClick r:id="rId2"/>
              </a:rPr>
              <a:t>5g </a:t>
            </a:r>
            <a:r>
              <a:rPr lang="en-US" sz="2400" cap="none" dirty="0" err="1" smtClean="0">
                <a:hlinkClick r:id="rId2"/>
              </a:rPr>
              <a:t>barcelona</a:t>
            </a:r>
            <a:r>
              <a:rPr lang="en-US" sz="2400" cap="none" dirty="0" smtClean="0"/>
              <a:t> initiative to make </a:t>
            </a:r>
            <a:r>
              <a:rPr lang="en-US" sz="2400" cap="none" dirty="0"/>
              <a:t>C</a:t>
            </a:r>
            <a:r>
              <a:rPr lang="en-US" sz="2400" cap="none" dirty="0" smtClean="0"/>
              <a:t>atalonia an </a:t>
            </a:r>
            <a:r>
              <a:rPr lang="en-US" sz="2400" b="1" cap="none" dirty="0" smtClean="0"/>
              <a:t>European 5g digital </a:t>
            </a:r>
            <a:r>
              <a:rPr lang="en-US" sz="2400" b="1" i="1" cap="none" dirty="0" smtClean="0"/>
              <a:t>hub</a:t>
            </a:r>
            <a:r>
              <a:rPr lang="en-US" sz="2400" b="1" cap="none" dirty="0" smtClean="0"/>
              <a:t> . </a:t>
            </a:r>
          </a:p>
          <a:p>
            <a:r>
              <a:rPr lang="en-US" sz="2400" cap="none" dirty="0" smtClean="0"/>
              <a:t>In addition, 5g </a:t>
            </a:r>
            <a:r>
              <a:rPr lang="en-US" sz="2400" cap="none" dirty="0"/>
              <a:t>B</a:t>
            </a:r>
            <a:r>
              <a:rPr lang="en-US" sz="2400" cap="none" dirty="0" smtClean="0"/>
              <a:t>arcelona - an European 5G digital </a:t>
            </a:r>
            <a:r>
              <a:rPr lang="en-US" sz="2400" i="1" cap="none" dirty="0" smtClean="0"/>
              <a:t>hub</a:t>
            </a:r>
            <a:r>
              <a:rPr lang="en-US" sz="2400" cap="none" dirty="0" smtClean="0"/>
              <a:t> based on an experimental infrastructure open to the metropolitan area, which  acts as an </a:t>
            </a:r>
            <a:r>
              <a:rPr lang="en-US" sz="2400" b="1" cap="none" dirty="0" smtClean="0"/>
              <a:t>urban, citizen and technological laboratory for the validation of 5G technologies and services.</a:t>
            </a:r>
            <a:endParaRPr lang="en-US" sz="2400" cap="none" dirty="0" smtClean="0"/>
          </a:p>
          <a:p>
            <a:r>
              <a:rPr lang="en-US" sz="2400" cap="none" dirty="0" smtClean="0"/>
              <a:t>Being an </a:t>
            </a:r>
            <a:r>
              <a:rPr lang="en-US" sz="2400" b="1" cap="none" dirty="0" smtClean="0"/>
              <a:t>open innovation environment</a:t>
            </a:r>
            <a:r>
              <a:rPr lang="en-US" sz="2400" cap="none" dirty="0" smtClean="0"/>
              <a:t> based on the collaboration between different actors, both public and private, ​​which will help attract foreign investment, promote technology </a:t>
            </a:r>
            <a:r>
              <a:rPr lang="en-US" sz="2400" i="1" cap="none" dirty="0" smtClean="0"/>
              <a:t>start-ups</a:t>
            </a:r>
            <a:r>
              <a:rPr lang="en-US" sz="2400" cap="none" dirty="0" smtClean="0"/>
              <a:t> and develop an industry around 5g.</a:t>
            </a:r>
            <a:endParaRPr lang="en-US" sz="2400" cap="none" dirty="0"/>
          </a:p>
        </p:txBody>
      </p:sp>
      <p:pic>
        <p:nvPicPr>
          <p:cNvPr id="5122" name="Picture 2" descr="5G solutions in the Poblenou Superb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63593" cy="222269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5G technology in hospit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22695"/>
            <a:ext cx="2963593" cy="222269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5G solutions in the Poblenou Superbl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45389"/>
            <a:ext cx="2963593" cy="222269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34204884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8" y="0"/>
            <a:ext cx="10364451" cy="1406769"/>
          </a:xfrm>
        </p:spPr>
        <p:txBody>
          <a:bodyPr/>
          <a:lstStyle/>
          <a:p>
            <a:r>
              <a:rPr lang="en-US" b="1" dirty="0"/>
              <a:t>KIC Urban Mobility</a:t>
            </a:r>
            <a:br>
              <a:rPr lang="en-US" b="1" dirty="0"/>
            </a:br>
            <a:endParaRPr lang="en-GB" dirty="0"/>
          </a:p>
        </p:txBody>
      </p:sp>
      <p:pic>
        <p:nvPicPr>
          <p:cNvPr id="6146" name="Picture 2" descr="Cyclists on the Paseo de San Juan in Barcelona."/>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55573" y="1804060"/>
            <a:ext cx="3244948" cy="243371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 l'Alier, home of the MOBIlus consort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3" y="4237771"/>
            <a:ext cx="3244948" cy="243371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400522" y="1111348"/>
            <a:ext cx="7877077" cy="574665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en-US" dirty="0" smtClean="0"/>
              <a:t>Objectives</a:t>
            </a:r>
          </a:p>
          <a:p>
            <a:r>
              <a:rPr lang="en-US" cap="none" dirty="0" smtClean="0"/>
              <a:t>Technological innovation to address the challenge of urban mobility.</a:t>
            </a:r>
          </a:p>
          <a:p>
            <a:r>
              <a:rPr lang="en-US" b="1" cap="none" dirty="0" smtClean="0"/>
              <a:t>Urban mobility is one of the priority challenges for all governments, if not the most important. </a:t>
            </a:r>
          </a:p>
          <a:p>
            <a:r>
              <a:rPr lang="en-US" cap="none" dirty="0" smtClean="0"/>
              <a:t>To carry out this </a:t>
            </a:r>
            <a:r>
              <a:rPr lang="en-US" cap="none" dirty="0" err="1" smtClean="0"/>
              <a:t>macroproject</a:t>
            </a:r>
            <a:r>
              <a:rPr lang="en-US" cap="none" dirty="0" smtClean="0"/>
              <a:t>, the </a:t>
            </a:r>
            <a:r>
              <a:rPr lang="en-US" b="1" cap="none" dirty="0" err="1" smtClean="0"/>
              <a:t>mobilus</a:t>
            </a:r>
            <a:r>
              <a:rPr lang="en-US" cap="none" dirty="0" smtClean="0"/>
              <a:t> consortium has been created </a:t>
            </a:r>
            <a:r>
              <a:rPr lang="en-US" b="1" cap="none" dirty="0" smtClean="0"/>
              <a:t>, consisting of 48 cities from 15 countries, 12 companies and 18 universities</a:t>
            </a:r>
            <a:r>
              <a:rPr lang="en-US" cap="none" dirty="0" smtClean="0"/>
              <a:t>  - such as the Polytechnic of </a:t>
            </a:r>
            <a:r>
              <a:rPr lang="en-US" cap="none" dirty="0"/>
              <a:t>C</a:t>
            </a:r>
            <a:r>
              <a:rPr lang="en-US" cap="none" dirty="0" smtClean="0"/>
              <a:t>atalonia and seat-. Between all the partners it has been proposed to rethink how to more efficiently invest in public resources in the field of mobility.</a:t>
            </a:r>
          </a:p>
          <a:p>
            <a:r>
              <a:rPr lang="en-US" cap="none" dirty="0" smtClean="0"/>
              <a:t>The </a:t>
            </a:r>
            <a:r>
              <a:rPr lang="en-US" b="1" cap="none" dirty="0" smtClean="0"/>
              <a:t>headquarters of </a:t>
            </a:r>
            <a:r>
              <a:rPr lang="en-US" b="1" cap="none" dirty="0" err="1" smtClean="0"/>
              <a:t>mobilus</a:t>
            </a:r>
            <a:r>
              <a:rPr lang="en-US" b="1" cap="none" dirty="0" smtClean="0"/>
              <a:t> are </a:t>
            </a:r>
            <a:r>
              <a:rPr lang="en-US" b="1" cap="none" dirty="0" err="1"/>
              <a:t>C</a:t>
            </a:r>
            <a:r>
              <a:rPr lang="en-US" b="1" cap="none" dirty="0" err="1" smtClean="0"/>
              <a:t>a</a:t>
            </a:r>
            <a:r>
              <a:rPr lang="en-US" b="1" cap="none" dirty="0" smtClean="0"/>
              <a:t> </a:t>
            </a:r>
            <a:r>
              <a:rPr lang="en-US" b="1" cap="none" dirty="0" err="1" smtClean="0"/>
              <a:t>l‘Alier</a:t>
            </a:r>
            <a:r>
              <a:rPr lang="en-US" cap="none" dirty="0" smtClean="0"/>
              <a:t> , in the district of </a:t>
            </a:r>
            <a:r>
              <a:rPr lang="en-US" cap="none" dirty="0" err="1"/>
              <a:t>S</a:t>
            </a:r>
            <a:r>
              <a:rPr lang="en-US" cap="none" dirty="0" err="1" smtClean="0"/>
              <a:t>ant</a:t>
            </a:r>
            <a:r>
              <a:rPr lang="en-US" cap="none" dirty="0" smtClean="0"/>
              <a:t> </a:t>
            </a:r>
            <a:r>
              <a:rPr lang="en-US" cap="none" dirty="0" err="1"/>
              <a:t>M</a:t>
            </a:r>
            <a:r>
              <a:rPr lang="en-US" cap="none" dirty="0" err="1" smtClean="0"/>
              <a:t>artí</a:t>
            </a:r>
            <a:r>
              <a:rPr lang="en-US" cap="none" dirty="0" smtClean="0"/>
              <a:t>. The superblocks, the reconfiguration of the bus network, the increase of the cycling infrastructure in the city, </a:t>
            </a:r>
            <a:endParaRPr lang="en-US"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13981395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The </a:t>
            </a:r>
            <a:r>
              <a:rPr lang="en-US" dirty="0"/>
              <a:t>smart experience </a:t>
            </a:r>
            <a:endParaRPr lang="en-GB" dirty="0"/>
          </a:p>
        </p:txBody>
      </p:sp>
      <p:sp>
        <p:nvSpPr>
          <p:cNvPr id="3" name="Content Placeholder 2"/>
          <p:cNvSpPr>
            <a:spLocks noGrp="1"/>
          </p:cNvSpPr>
          <p:nvPr>
            <p:ph sz="quarter" idx="13"/>
          </p:nvPr>
        </p:nvSpPr>
        <p:spPr>
          <a:xfrm>
            <a:off x="913774" y="1700011"/>
            <a:ext cx="10363826" cy="5157989"/>
          </a:xfrm>
        </p:spPr>
        <p:txBody>
          <a:bodyPr>
            <a:normAutofit lnSpcReduction="10000"/>
          </a:bodyPr>
          <a:lstStyle/>
          <a:p>
            <a:r>
              <a:rPr lang="en-US" cap="none" dirty="0" smtClean="0"/>
              <a:t>To including a destination component, smart tourism is a social phenomenon arising from the convergence of ICT with </a:t>
            </a:r>
            <a:r>
              <a:rPr lang="en-US" b="1" cap="none" dirty="0" smtClean="0"/>
              <a:t>the tourism experience </a:t>
            </a:r>
          </a:p>
          <a:p>
            <a:r>
              <a:rPr lang="en-US" b="1" cap="none" dirty="0" smtClean="0"/>
              <a:t>The smart experience </a:t>
            </a:r>
            <a:r>
              <a:rPr lang="en-US" cap="none" dirty="0" smtClean="0"/>
              <a:t>component specifically focuses on technology-mediated tourism experiences and their enhancement through personalization and real-time monitoring  identify information aggregation, and real-time synchronization as the major drivers of such smart tourism experiences. </a:t>
            </a:r>
          </a:p>
          <a:p>
            <a:r>
              <a:rPr lang="en-US" b="1" cap="none" dirty="0" smtClean="0"/>
              <a:t>The smart tourism experience </a:t>
            </a:r>
            <a:r>
              <a:rPr lang="en-US" cap="none" dirty="0" smtClean="0"/>
              <a:t>is efficient and rich in meaning. Tourists are active participants in its creation. They not only consume but also create, annotate or otherwise enhance data that constitutes the basis of the experience </a:t>
            </a:r>
          </a:p>
          <a:p>
            <a:r>
              <a:rPr lang="en-US" cap="none" dirty="0" smtClean="0"/>
              <a:t>Examples. </a:t>
            </a:r>
          </a:p>
          <a:p>
            <a:pPr lvl="1"/>
            <a:r>
              <a:rPr lang="en-US" cap="none" dirty="0" smtClean="0"/>
              <a:t>By uploading photos to </a:t>
            </a:r>
            <a:r>
              <a:rPr lang="en-US" cap="none" dirty="0" err="1" smtClean="0"/>
              <a:t>instagram</a:t>
            </a:r>
            <a:r>
              <a:rPr lang="en-US" cap="none" dirty="0" smtClean="0"/>
              <a:t> with destination-related hashtags or helping map toilets at destinations - </a:t>
            </a:r>
            <a:r>
              <a:rPr lang="en-US" cap="none" dirty="0" smtClean="0">
                <a:hlinkClick r:id="rId2"/>
              </a:rPr>
              <a:t>http://www.Nyrestroom.com/</a:t>
            </a:r>
            <a:endParaRPr lang="en-US" cap="none" dirty="0" smtClean="0"/>
          </a:p>
          <a:p>
            <a:pPr lvl="1"/>
            <a:r>
              <a:rPr lang="en-US" cap="none" dirty="0" smtClean="0"/>
              <a:t>the smart tourists and their digital selves (or data bodies) use smartphones to tap into information infrastructures provided at the destination or virtually in order to add value to their experiences.</a:t>
            </a:r>
            <a:endParaRPr lang="en-GB"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29345081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3" y="129120"/>
            <a:ext cx="10364451" cy="1596177"/>
          </a:xfrm>
        </p:spPr>
        <p:txBody>
          <a:bodyPr/>
          <a:lstStyle/>
          <a:p>
            <a:pPr lvl="1" algn="ctr" rtl="0">
              <a:lnSpc>
                <a:spcPct val="90000"/>
              </a:lnSpc>
              <a:spcBef>
                <a:spcPct val="0"/>
              </a:spcBef>
            </a:pPr>
            <a:r>
              <a:rPr lang="en-US" cap="none" dirty="0" smtClean="0">
                <a:hlinkClick r:id="rId2"/>
              </a:rPr>
              <a:t>http://www.Nyrestroom.Com/</a:t>
            </a:r>
            <a:endParaRPr lang="en-GB" dirty="0"/>
          </a:p>
        </p:txBody>
      </p:sp>
      <p:pic>
        <p:nvPicPr>
          <p:cNvPr id="4" name="Content Placeholder 3"/>
          <p:cNvPicPr>
            <a:picLocks noGrp="1" noChangeAspect="1"/>
          </p:cNvPicPr>
          <p:nvPr>
            <p:ph sz="quarter" idx="13"/>
          </p:nvPr>
        </p:nvPicPr>
        <p:blipFill>
          <a:blip r:embed="rId3"/>
          <a:stretch>
            <a:fillRect/>
          </a:stretch>
        </p:blipFill>
        <p:spPr>
          <a:xfrm>
            <a:off x="13814" y="1725297"/>
            <a:ext cx="12277463" cy="5229295"/>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16073540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Smart </a:t>
            </a:r>
            <a:r>
              <a:rPr lang="en-US" dirty="0"/>
              <a:t>Business</a:t>
            </a:r>
            <a:endParaRPr lang="en-GB" dirty="0"/>
          </a:p>
        </p:txBody>
      </p:sp>
      <p:sp>
        <p:nvSpPr>
          <p:cNvPr id="3" name="Content Placeholder 2"/>
          <p:cNvSpPr>
            <a:spLocks noGrp="1"/>
          </p:cNvSpPr>
          <p:nvPr>
            <p:ph sz="quarter" idx="13"/>
          </p:nvPr>
        </p:nvSpPr>
        <p:spPr>
          <a:xfrm>
            <a:off x="913774" y="1970468"/>
            <a:ext cx="10363826" cy="4610636"/>
          </a:xfrm>
        </p:spPr>
        <p:txBody>
          <a:bodyPr>
            <a:normAutofit/>
          </a:bodyPr>
          <a:lstStyle/>
          <a:p>
            <a:r>
              <a:rPr lang="en-US" sz="2400" cap="none" dirty="0" smtClean="0"/>
              <a:t>The third component</a:t>
            </a:r>
          </a:p>
          <a:p>
            <a:pPr lvl="1"/>
            <a:r>
              <a:rPr lang="en-US" sz="2000" cap="none" dirty="0" smtClean="0"/>
              <a:t>Refers to the complex business ecosystem that creates and supports the exchange of touristic resources and the co-creation of the tourism experience. </a:t>
            </a:r>
          </a:p>
          <a:p>
            <a:pPr lvl="1"/>
            <a:r>
              <a:rPr lang="en-US" sz="2000" cap="none" dirty="0" smtClean="0"/>
              <a:t>The business component of smart tourism means interconnection of  stakeholders, the digitalization of core business processes, and organizational agility. </a:t>
            </a:r>
          </a:p>
          <a:p>
            <a:r>
              <a:rPr lang="en-US" sz="2400" cap="none" dirty="0" smtClean="0"/>
              <a:t>It includes public-private collaboration becoming more open and technology-focused as providers of infrastructure and data. </a:t>
            </a:r>
          </a:p>
          <a:p>
            <a:r>
              <a:rPr lang="en-US" sz="2400" cap="none" dirty="0" smtClean="0"/>
              <a:t>smart tourism recognizes that consumers can create and offer value as well as monitor and take on business or governance roles.</a:t>
            </a:r>
            <a:endParaRPr lang="en-GB" sz="2400"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41437055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SMART TOURISM </a:t>
            </a:r>
            <a:r>
              <a:rPr lang="en-GB" dirty="0" smtClean="0"/>
              <a:t>Layers</a:t>
            </a:r>
            <a:endParaRPr lang="en-GB" dirty="0"/>
          </a:p>
        </p:txBody>
      </p:sp>
      <p:sp>
        <p:nvSpPr>
          <p:cNvPr id="3" name="Content Placeholder 2"/>
          <p:cNvSpPr>
            <a:spLocks noGrp="1"/>
          </p:cNvSpPr>
          <p:nvPr>
            <p:ph sz="quarter" idx="13"/>
          </p:nvPr>
        </p:nvSpPr>
        <p:spPr>
          <a:xfrm>
            <a:off x="913774" y="2367092"/>
            <a:ext cx="10363826" cy="4490908"/>
          </a:xfrm>
        </p:spPr>
        <p:txBody>
          <a:bodyPr>
            <a:normAutofit/>
          </a:bodyPr>
          <a:lstStyle/>
          <a:p>
            <a:r>
              <a:rPr lang="en-US" sz="2800" cap="none" dirty="0" smtClean="0"/>
              <a:t>Importantly, smart tourism spans three layers across these three components: </a:t>
            </a:r>
          </a:p>
          <a:p>
            <a:pPr lvl="1"/>
            <a:r>
              <a:rPr lang="en-US" sz="2400" cap="none" dirty="0" smtClean="0"/>
              <a:t>a smart information layer that aims at collecting data; </a:t>
            </a:r>
          </a:p>
          <a:p>
            <a:pPr lvl="1"/>
            <a:r>
              <a:rPr lang="en-US" sz="2400" cap="none" dirty="0" smtClean="0"/>
              <a:t>a smart exchange layer that supports interconnectivity; </a:t>
            </a:r>
          </a:p>
          <a:p>
            <a:pPr lvl="1"/>
            <a:r>
              <a:rPr lang="en-US" sz="2400" cap="none" dirty="0" smtClean="0"/>
              <a:t>a smart processing layer that is responsible for the analysis, visualization, integration and intelligent use of data</a:t>
            </a:r>
            <a:endParaRPr lang="en-GB" sz="2400"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32870155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Technological foundations of smart tourism</a:t>
            </a:r>
            <a:endParaRPr lang="en-GB" dirty="0"/>
          </a:p>
        </p:txBody>
      </p:sp>
      <p:sp>
        <p:nvSpPr>
          <p:cNvPr id="3" name="Content Placeholder 2"/>
          <p:cNvSpPr>
            <a:spLocks noGrp="1"/>
          </p:cNvSpPr>
          <p:nvPr>
            <p:ph sz="quarter" idx="13"/>
          </p:nvPr>
        </p:nvSpPr>
        <p:spPr>
          <a:xfrm>
            <a:off x="913774" y="2367092"/>
            <a:ext cx="10363826" cy="4304164"/>
          </a:xfrm>
        </p:spPr>
        <p:txBody>
          <a:bodyPr>
            <a:normAutofit/>
          </a:bodyPr>
          <a:lstStyle/>
          <a:p>
            <a:r>
              <a:rPr lang="en-US" cap="none" dirty="0" smtClean="0"/>
              <a:t>ICT is the key to the development of smart tourism. </a:t>
            </a:r>
          </a:p>
          <a:p>
            <a:r>
              <a:rPr lang="en-US" cap="none" dirty="0" smtClean="0"/>
              <a:t>ICT has  the ability to support tourism in an intelligent way</a:t>
            </a:r>
          </a:p>
          <a:p>
            <a:r>
              <a:rPr lang="en-US" cap="none" dirty="0" smtClean="0"/>
              <a:t> Smart ICT is expected to be able to comprehend, to profit from experience, to acquire and retain knowledge, and to respond quickly and successfully to a new situation </a:t>
            </a:r>
          </a:p>
          <a:p>
            <a:r>
              <a:rPr lang="en-US" cap="none" dirty="0" smtClean="0"/>
              <a:t>Within a smart tourism setting,   </a:t>
            </a:r>
            <a:r>
              <a:rPr lang="en-US" b="1" cap="none" dirty="0" smtClean="0"/>
              <a:t>information systems </a:t>
            </a:r>
            <a:r>
              <a:rPr lang="en-US" cap="none" dirty="0" smtClean="0"/>
              <a:t>promise to supply tourism consumers and service providers with more relevant information,</a:t>
            </a:r>
          </a:p>
          <a:p>
            <a:r>
              <a:rPr lang="en-US" cap="none" dirty="0" smtClean="0"/>
              <a:t>These </a:t>
            </a:r>
            <a:r>
              <a:rPr lang="en-US" b="1" cap="none" dirty="0" smtClean="0"/>
              <a:t>smart systems </a:t>
            </a:r>
            <a:r>
              <a:rPr lang="en-US" cap="none" dirty="0" smtClean="0"/>
              <a:t>include a wide range of technologies in direct support of tourism </a:t>
            </a:r>
            <a:endParaRPr lang="en-GB"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6628090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E-tourism </a:t>
            </a:r>
            <a:r>
              <a:rPr lang="en-GB" dirty="0" err="1" smtClean="0"/>
              <a:t>vs</a:t>
            </a:r>
            <a:r>
              <a:rPr lang="en-GB" dirty="0" smtClean="0"/>
              <a:t> Smart Tourism</a:t>
            </a:r>
            <a:endParaRPr lang="en-GB" dirty="0"/>
          </a:p>
        </p:txBody>
      </p:sp>
      <p:pic>
        <p:nvPicPr>
          <p:cNvPr id="4" name="Content Placeholder 3"/>
          <p:cNvPicPr>
            <a:picLocks noGrp="1" noChangeAspect="1"/>
          </p:cNvPicPr>
          <p:nvPr>
            <p:ph sz="quarter" idx="13"/>
          </p:nvPr>
        </p:nvPicPr>
        <p:blipFill>
          <a:blip r:embed="rId2">
            <a:clrChange>
              <a:clrFrom>
                <a:srgbClr val="FFFFFF"/>
              </a:clrFrom>
              <a:clrTo>
                <a:srgbClr val="FFFFFF">
                  <a:alpha val="0"/>
                </a:srgbClr>
              </a:clrTo>
            </a:clrChange>
          </a:blip>
          <a:stretch>
            <a:fillRect/>
          </a:stretch>
        </p:blipFill>
        <p:spPr>
          <a:xfrm>
            <a:off x="212666" y="2351672"/>
            <a:ext cx="11065559" cy="3688520"/>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33863340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0"/>
            <a:ext cx="10364451" cy="1596177"/>
          </a:xfrm>
        </p:spPr>
        <p:txBody>
          <a:bodyPr/>
          <a:lstStyle/>
          <a:p>
            <a:r>
              <a:rPr lang="en-US" cap="none" dirty="0" smtClean="0"/>
              <a:t>The </a:t>
            </a:r>
            <a:r>
              <a:rPr lang="en-US" cap="none" dirty="0"/>
              <a:t>internet of things (</a:t>
            </a:r>
            <a:r>
              <a:rPr lang="en-US" cap="none" dirty="0" err="1"/>
              <a:t>IoT</a:t>
            </a:r>
            <a:r>
              <a:rPr lang="en-US" cap="none" dirty="0"/>
              <a:t>) </a:t>
            </a:r>
            <a:endParaRPr lang="en-GB" dirty="0"/>
          </a:p>
        </p:txBody>
      </p:sp>
      <p:sp>
        <p:nvSpPr>
          <p:cNvPr id="3" name="Content Placeholder 2"/>
          <p:cNvSpPr>
            <a:spLocks noGrp="1"/>
          </p:cNvSpPr>
          <p:nvPr>
            <p:ph sz="quarter" idx="13"/>
          </p:nvPr>
        </p:nvSpPr>
        <p:spPr>
          <a:xfrm>
            <a:off x="913774" y="1787857"/>
            <a:ext cx="10363826" cy="4926841"/>
          </a:xfrm>
        </p:spPr>
        <p:txBody>
          <a:bodyPr>
            <a:normAutofit/>
          </a:bodyPr>
          <a:lstStyle/>
          <a:p>
            <a:r>
              <a:rPr lang="en-US" sz="2400" cap="none" dirty="0" smtClean="0"/>
              <a:t>realizing </a:t>
            </a:r>
            <a:r>
              <a:rPr lang="en-US" sz="2400" cap="none" dirty="0"/>
              <a:t>the internet of things (</a:t>
            </a:r>
            <a:r>
              <a:rPr lang="en-US" sz="2400" cap="none" dirty="0" err="1"/>
              <a:t>IoT</a:t>
            </a:r>
            <a:r>
              <a:rPr lang="en-US" sz="2400" cap="none" dirty="0"/>
              <a:t>) </a:t>
            </a:r>
            <a:r>
              <a:rPr lang="en-US" sz="2400" cap="none" dirty="0" smtClean="0"/>
              <a:t> </a:t>
            </a:r>
            <a:r>
              <a:rPr lang="en-US" sz="2400" cap="none" dirty="0"/>
              <a:t>for creating the </a:t>
            </a:r>
            <a:r>
              <a:rPr lang="en-US" sz="2400" cap="none" dirty="0" smtClean="0"/>
              <a:t>desired smart technological </a:t>
            </a:r>
            <a:r>
              <a:rPr lang="en-US" sz="2400" cap="none" dirty="0"/>
              <a:t>environment that </a:t>
            </a:r>
            <a:r>
              <a:rPr lang="en-US" sz="2400" cap="none" dirty="0" smtClean="0"/>
              <a:t>includes connected </a:t>
            </a:r>
            <a:r>
              <a:rPr lang="en-US" sz="2400" cap="none" dirty="0"/>
              <a:t>physical and digital infrastructures. </a:t>
            </a:r>
            <a:endParaRPr lang="en-US" sz="2400" cap="none" dirty="0" smtClean="0"/>
          </a:p>
          <a:p>
            <a:r>
              <a:rPr lang="en-US" sz="2400" b="1" cap="none" dirty="0" smtClean="0"/>
              <a:t>the </a:t>
            </a:r>
            <a:r>
              <a:rPr lang="en-US" sz="2400" b="1" cap="none" dirty="0"/>
              <a:t>internet of things </a:t>
            </a:r>
            <a:r>
              <a:rPr lang="en-US" sz="2400" cap="none" dirty="0"/>
              <a:t>has the potential to rapidly become a new reality as a technological infrastructure </a:t>
            </a:r>
            <a:endParaRPr lang="en-US" sz="2400" cap="none" dirty="0" smtClean="0"/>
          </a:p>
          <a:p>
            <a:r>
              <a:rPr lang="en-US" sz="2400" cap="none" dirty="0" smtClean="0"/>
              <a:t>The </a:t>
            </a:r>
            <a:r>
              <a:rPr lang="en-US" sz="2400" cap="none" dirty="0"/>
              <a:t>basic idea of the </a:t>
            </a:r>
            <a:r>
              <a:rPr lang="en-US" sz="2400" cap="none" dirty="0" err="1" smtClean="0"/>
              <a:t>IoT</a:t>
            </a:r>
            <a:r>
              <a:rPr lang="en-US" sz="2400" cap="none" dirty="0" smtClean="0"/>
              <a:t> is </a:t>
            </a:r>
            <a:r>
              <a:rPr lang="en-US" sz="2400" cap="none" dirty="0"/>
              <a:t>the </a:t>
            </a:r>
            <a:r>
              <a:rPr lang="en-US" sz="2400" cap="none" dirty="0" smtClean="0"/>
              <a:t>presence </a:t>
            </a:r>
            <a:r>
              <a:rPr lang="en-US" sz="2400" cap="none" dirty="0"/>
              <a:t>around us of a variety of objects such as radio-frequency-identification (RFID) tags, sensors, actuators, mobile devices, etc., w</a:t>
            </a:r>
            <a:r>
              <a:rPr lang="en-US" sz="2400" cap="none" dirty="0" smtClean="0"/>
              <a:t>hich </a:t>
            </a:r>
            <a:r>
              <a:rPr lang="en-US" sz="2400" cap="none" dirty="0"/>
              <a:t>are able to interact with each other and cooperate with their neighboring objects to achieve common goals </a:t>
            </a:r>
            <a:endParaRPr lang="en-US" sz="2400" cap="none" dirty="0" smtClean="0"/>
          </a:p>
          <a:p>
            <a:r>
              <a:rPr lang="en-US" sz="2400" cap="none" dirty="0" smtClean="0"/>
              <a:t>the </a:t>
            </a:r>
            <a:r>
              <a:rPr lang="en-US" sz="2400" b="1" cap="none" dirty="0" err="1"/>
              <a:t>IoT</a:t>
            </a:r>
            <a:r>
              <a:rPr lang="en-US" sz="2400" cap="none" dirty="0"/>
              <a:t> </a:t>
            </a:r>
            <a:r>
              <a:rPr lang="en-US" sz="2400" cap="none" dirty="0" smtClean="0"/>
              <a:t>enables </a:t>
            </a:r>
            <a:r>
              <a:rPr lang="en-US" sz="2400" cap="none" dirty="0"/>
              <a:t>the development of various platforms able to transmit a wide range and various types of data using participatory sensing </a:t>
            </a:r>
            <a:r>
              <a:rPr lang="en-US" sz="2400" cap="none" dirty="0" smtClean="0"/>
              <a:t>systems</a:t>
            </a:r>
            <a:endParaRPr lang="en-GB"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3513821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718" y="0"/>
            <a:ext cx="10364451" cy="1091821"/>
          </a:xfrm>
        </p:spPr>
        <p:txBody>
          <a:bodyPr/>
          <a:lstStyle/>
          <a:p>
            <a:r>
              <a:rPr lang="en-GB" dirty="0" smtClean="0"/>
              <a:t>Projects </a:t>
            </a:r>
            <a:endParaRPr lang="en-GB" dirty="0"/>
          </a:p>
        </p:txBody>
      </p:sp>
      <p:sp>
        <p:nvSpPr>
          <p:cNvPr id="3" name="Content Placeholder 2"/>
          <p:cNvSpPr>
            <a:spLocks noGrp="1"/>
          </p:cNvSpPr>
          <p:nvPr>
            <p:ph idx="4294967295"/>
          </p:nvPr>
        </p:nvSpPr>
        <p:spPr>
          <a:xfrm>
            <a:off x="1646325" y="864050"/>
            <a:ext cx="8596668" cy="5755113"/>
          </a:xfrm>
          <a:prstGeom prst="rect">
            <a:avLst/>
          </a:prstGeom>
        </p:spPr>
        <p:txBody>
          <a:bodyPr>
            <a:normAutofit fontScale="85000" lnSpcReduction="20000"/>
          </a:bodyPr>
          <a:lstStyle/>
          <a:p>
            <a:r>
              <a:rPr lang="en-GB" dirty="0" smtClean="0"/>
              <a:t>U3M</a:t>
            </a:r>
          </a:p>
          <a:p>
            <a:pPr lvl="1"/>
            <a:r>
              <a:rPr lang="en-GB" dirty="0" smtClean="0"/>
              <a:t>Developing third mission of Albanian universities </a:t>
            </a:r>
          </a:p>
          <a:p>
            <a:pPr lvl="1"/>
            <a:r>
              <a:rPr lang="en-GB" dirty="0" smtClean="0"/>
              <a:t>Under tempus programme</a:t>
            </a:r>
          </a:p>
          <a:p>
            <a:pPr lvl="1"/>
            <a:r>
              <a:rPr lang="en-GB" dirty="0" smtClean="0"/>
              <a:t>Foundation of RDS CENTRE</a:t>
            </a:r>
          </a:p>
          <a:p>
            <a:r>
              <a:rPr lang="en-GB" dirty="0" smtClean="0"/>
              <a:t>GREEN TECH </a:t>
            </a:r>
          </a:p>
          <a:p>
            <a:pPr lvl="1"/>
            <a:r>
              <a:rPr lang="en-GB" dirty="0" smtClean="0"/>
              <a:t>Under Erasmus Mundus </a:t>
            </a:r>
          </a:p>
          <a:p>
            <a:pPr lvl="1"/>
            <a:r>
              <a:rPr lang="en-GB" dirty="0" smtClean="0"/>
              <a:t>Mobility of academic and administrative staff, </a:t>
            </a:r>
          </a:p>
          <a:p>
            <a:pPr lvl="1"/>
            <a:r>
              <a:rPr lang="en-GB" dirty="0" smtClean="0"/>
              <a:t>Mobility of students</a:t>
            </a:r>
          </a:p>
          <a:p>
            <a:r>
              <a:rPr lang="en-GB" dirty="0" smtClean="0"/>
              <a:t>TEAVET</a:t>
            </a:r>
          </a:p>
          <a:p>
            <a:pPr lvl="1"/>
            <a:r>
              <a:rPr lang="en-GB" dirty="0" smtClean="0"/>
              <a:t>Developing a teacher training VET comprehensive system in Albania</a:t>
            </a:r>
          </a:p>
          <a:p>
            <a:pPr lvl="1"/>
            <a:r>
              <a:rPr lang="en-GB" dirty="0" smtClean="0"/>
              <a:t>RDC- including LLL centre for teacher qualification</a:t>
            </a:r>
          </a:p>
          <a:p>
            <a:r>
              <a:rPr lang="en-GB" dirty="0" smtClean="0"/>
              <a:t>Business clubs </a:t>
            </a:r>
          </a:p>
          <a:p>
            <a:pPr lvl="1"/>
            <a:r>
              <a:rPr lang="en-GB" dirty="0" err="1" smtClean="0"/>
              <a:t>Interreg</a:t>
            </a:r>
            <a:r>
              <a:rPr lang="en-GB" dirty="0" smtClean="0"/>
              <a:t> cross border  AL GREECE</a:t>
            </a:r>
          </a:p>
          <a:p>
            <a:pPr lvl="1"/>
            <a:r>
              <a:rPr lang="en-GB" dirty="0" smtClean="0"/>
              <a:t>Creation of 5 placement at UV library for </a:t>
            </a:r>
            <a:r>
              <a:rPr lang="en-GB" dirty="0" err="1" smtClean="0"/>
              <a:t>entrepreuner</a:t>
            </a:r>
            <a:r>
              <a:rPr lang="en-GB" dirty="0" smtClean="0"/>
              <a:t> young people </a:t>
            </a:r>
          </a:p>
          <a:p>
            <a:r>
              <a:rPr lang="en-GB" dirty="0" smtClean="0"/>
              <a:t>SESC </a:t>
            </a:r>
          </a:p>
          <a:p>
            <a:pPr lvl="1"/>
            <a:r>
              <a:rPr lang="en-GB" dirty="0" err="1"/>
              <a:t>Interreg</a:t>
            </a:r>
            <a:r>
              <a:rPr lang="en-GB" dirty="0"/>
              <a:t> </a:t>
            </a:r>
            <a:r>
              <a:rPr lang="en-GB" dirty="0" smtClean="0"/>
              <a:t>IPA </a:t>
            </a:r>
            <a:r>
              <a:rPr lang="en-GB" dirty="0" err="1" smtClean="0"/>
              <a:t>cbC</a:t>
            </a:r>
            <a:r>
              <a:rPr lang="en-GB" dirty="0" smtClean="0"/>
              <a:t>  IT-AL –Me</a:t>
            </a:r>
          </a:p>
          <a:p>
            <a:pPr lvl="1"/>
            <a:r>
              <a:rPr lang="en-GB" dirty="0" smtClean="0"/>
              <a:t>Smart energy in smart cities</a:t>
            </a:r>
            <a:endParaRPr lang="en-GB" dirty="0"/>
          </a:p>
          <a:p>
            <a:pPr lvl="1"/>
            <a:endParaRPr lang="en-GB" dirty="0" smtClean="0"/>
          </a:p>
          <a:p>
            <a:pPr lvl="1"/>
            <a:endParaRPr lang="en-GB" dirty="0" smtClean="0"/>
          </a:p>
          <a:p>
            <a:pPr lvl="1"/>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1407963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err="1"/>
              <a:t>ibeacon</a:t>
            </a:r>
            <a:r>
              <a:rPr lang="en-US" b="1" cap="none" dirty="0"/>
              <a:t> technology </a:t>
            </a:r>
            <a:endParaRPr lang="en-GB" dirty="0"/>
          </a:p>
        </p:txBody>
      </p:sp>
      <p:sp>
        <p:nvSpPr>
          <p:cNvPr id="3" name="Content Placeholder 2"/>
          <p:cNvSpPr>
            <a:spLocks noGrp="1"/>
          </p:cNvSpPr>
          <p:nvPr>
            <p:ph sz="quarter" idx="13"/>
          </p:nvPr>
        </p:nvSpPr>
        <p:spPr>
          <a:xfrm>
            <a:off x="7907627" y="2367092"/>
            <a:ext cx="4031087" cy="4490908"/>
          </a:xfrm>
        </p:spPr>
        <p:txBody>
          <a:bodyPr>
            <a:normAutofit fontScale="62500" lnSpcReduction="20000"/>
          </a:bodyPr>
          <a:lstStyle/>
          <a:p>
            <a:endParaRPr lang="en-US" cap="none" dirty="0" smtClean="0"/>
          </a:p>
          <a:p>
            <a:r>
              <a:rPr lang="en-US" sz="2600" b="1" cap="none" dirty="0" err="1" smtClean="0"/>
              <a:t>Ibeacon</a:t>
            </a:r>
            <a:r>
              <a:rPr lang="en-US" sz="2600" cap="none" dirty="0" smtClean="0"/>
              <a:t> is apple's implementation of </a:t>
            </a:r>
            <a:r>
              <a:rPr lang="en-US" sz="2600" b="1" cap="none" dirty="0" err="1" smtClean="0"/>
              <a:t>bluetooth</a:t>
            </a:r>
            <a:r>
              <a:rPr lang="en-US" sz="2600" cap="none" dirty="0" smtClean="0"/>
              <a:t> low-energy (</a:t>
            </a:r>
            <a:r>
              <a:rPr lang="en-US" sz="2600" b="1" cap="none" dirty="0" smtClean="0"/>
              <a:t>BLE</a:t>
            </a:r>
            <a:r>
              <a:rPr lang="en-US" sz="2600" cap="none" dirty="0" smtClean="0"/>
              <a:t>) wireless </a:t>
            </a:r>
            <a:r>
              <a:rPr lang="en-US" sz="2600" b="1" cap="none" dirty="0" smtClean="0"/>
              <a:t>technology</a:t>
            </a:r>
            <a:r>
              <a:rPr lang="en-US" sz="2600" cap="none" dirty="0" smtClean="0"/>
              <a:t> to create a different way of providing location-based information and services to </a:t>
            </a:r>
            <a:r>
              <a:rPr lang="en-US" sz="2600" cap="none" dirty="0" err="1" smtClean="0"/>
              <a:t>iphones</a:t>
            </a:r>
            <a:r>
              <a:rPr lang="en-US" sz="2600" cap="none" dirty="0" smtClean="0"/>
              <a:t> and other </a:t>
            </a:r>
            <a:r>
              <a:rPr lang="en-US" sz="2600" cap="none" dirty="0" err="1" smtClean="0"/>
              <a:t>IoT</a:t>
            </a:r>
            <a:r>
              <a:rPr lang="en-US" sz="2600" cap="none" dirty="0" smtClean="0"/>
              <a:t> devices.</a:t>
            </a:r>
          </a:p>
          <a:p>
            <a:r>
              <a:rPr lang="en-US" sz="2600" cap="none" dirty="0" smtClean="0"/>
              <a:t>The increasing use of </a:t>
            </a:r>
            <a:r>
              <a:rPr lang="en-US" sz="2600" b="1" cap="none" dirty="0" err="1" smtClean="0"/>
              <a:t>ibeacon</a:t>
            </a:r>
            <a:r>
              <a:rPr lang="en-US" sz="2600" b="1" cap="none" dirty="0" smtClean="0"/>
              <a:t> technology </a:t>
            </a:r>
            <a:r>
              <a:rPr lang="en-US" sz="2600" cap="none" dirty="0" smtClean="0"/>
              <a:t>in tourism ensures a first step in this direction in that it allows smart phones to react to signals from the physical world in order to support ambient context identification    www. Ibeaconinsider.com</a:t>
            </a:r>
          </a:p>
          <a:p>
            <a:pPr marL="0" indent="0">
              <a:buNone/>
            </a:pPr>
            <a:endParaRPr lang="en-US" cap="none" dirty="0"/>
          </a:p>
          <a:p>
            <a:pPr marL="0" indent="0">
              <a:buNone/>
            </a:pPr>
            <a:endParaRPr lang="en-US" cap="none" dirty="0" smtClean="0"/>
          </a:p>
          <a:p>
            <a:pPr marL="0" indent="0">
              <a:buNone/>
            </a:pPr>
            <a:r>
              <a:rPr lang="en-US" cap="none" dirty="0" smtClean="0"/>
              <a:t> </a:t>
            </a:r>
          </a:p>
          <a:p>
            <a:pPr marL="0" indent="0">
              <a:buNone/>
            </a:pPr>
            <a:endParaRPr lang="en-US" cap="none" dirty="0"/>
          </a:p>
          <a:p>
            <a:pPr marL="0" indent="0">
              <a:buNone/>
            </a:pPr>
            <a:endParaRPr lang="en-US" cap="none" dirty="0" smtClean="0"/>
          </a:p>
        </p:txBody>
      </p:sp>
      <p:pic>
        <p:nvPicPr>
          <p:cNvPr id="4" name="Picture 3"/>
          <p:cNvPicPr>
            <a:picLocks noChangeAspect="1"/>
          </p:cNvPicPr>
          <p:nvPr/>
        </p:nvPicPr>
        <p:blipFill>
          <a:blip r:embed="rId2"/>
          <a:stretch>
            <a:fillRect/>
          </a:stretch>
        </p:blipFill>
        <p:spPr>
          <a:xfrm>
            <a:off x="1" y="1744103"/>
            <a:ext cx="3501014" cy="1828092"/>
          </a:xfrm>
          <a:prstGeom prst="rect">
            <a:avLst/>
          </a:prstGeom>
        </p:spPr>
      </p:pic>
      <p:pic>
        <p:nvPicPr>
          <p:cNvPr id="5" name="Picture 4"/>
          <p:cNvPicPr>
            <a:picLocks noChangeAspect="1"/>
          </p:cNvPicPr>
          <p:nvPr/>
        </p:nvPicPr>
        <p:blipFill>
          <a:blip r:embed="rId3"/>
          <a:stretch>
            <a:fillRect/>
          </a:stretch>
        </p:blipFill>
        <p:spPr>
          <a:xfrm>
            <a:off x="3479549" y="2411981"/>
            <a:ext cx="4379622" cy="1895854"/>
          </a:xfrm>
          <a:prstGeom prst="rect">
            <a:avLst/>
          </a:prstGeom>
        </p:spPr>
      </p:pic>
      <p:pic>
        <p:nvPicPr>
          <p:cNvPr id="6" name="Picture 5"/>
          <p:cNvPicPr>
            <a:picLocks noChangeAspect="1"/>
          </p:cNvPicPr>
          <p:nvPr/>
        </p:nvPicPr>
        <p:blipFill>
          <a:blip r:embed="rId4"/>
          <a:stretch>
            <a:fillRect/>
          </a:stretch>
        </p:blipFill>
        <p:spPr>
          <a:xfrm>
            <a:off x="0" y="3684823"/>
            <a:ext cx="3501014" cy="1337938"/>
          </a:xfrm>
          <a:prstGeom prst="rect">
            <a:avLst/>
          </a:prstGeom>
        </p:spPr>
      </p:pic>
      <p:pic>
        <p:nvPicPr>
          <p:cNvPr id="7" name="Picture 6"/>
          <p:cNvPicPr>
            <a:picLocks noChangeAspect="1"/>
          </p:cNvPicPr>
          <p:nvPr/>
        </p:nvPicPr>
        <p:blipFill>
          <a:blip r:embed="rId5"/>
          <a:stretch>
            <a:fillRect/>
          </a:stretch>
        </p:blipFill>
        <p:spPr>
          <a:xfrm>
            <a:off x="1" y="5239035"/>
            <a:ext cx="3507148" cy="1342069"/>
          </a:xfrm>
          <a:prstGeom prst="rect">
            <a:avLst/>
          </a:prstGeom>
        </p:spPr>
      </p:pic>
      <p:pic>
        <p:nvPicPr>
          <p:cNvPr id="8" name="Picture 7"/>
          <p:cNvPicPr>
            <a:picLocks noChangeAspect="1"/>
          </p:cNvPicPr>
          <p:nvPr/>
        </p:nvPicPr>
        <p:blipFill>
          <a:blip r:embed="rId6"/>
          <a:stretch>
            <a:fillRect/>
          </a:stretch>
        </p:blipFill>
        <p:spPr>
          <a:xfrm>
            <a:off x="3501014" y="4270102"/>
            <a:ext cx="4358157" cy="1721592"/>
          </a:xfrm>
          <a:prstGeom prst="rect">
            <a:avLst/>
          </a:prstGeom>
        </p:spPr>
      </p:pic>
      <p:pic>
        <p:nvPicPr>
          <p:cNvPr id="9" name="Picture 8"/>
          <p:cNvPicPr>
            <a:picLocks noChangeAspect="1"/>
          </p:cNvPicPr>
          <p:nvPr/>
        </p:nvPicPr>
        <p:blipFill>
          <a:blip r:embed="rId7"/>
          <a:stretch>
            <a:fillRect/>
          </a:stretch>
        </p:blipFill>
        <p:spPr>
          <a:xfrm>
            <a:off x="8136228" y="863396"/>
            <a:ext cx="3377485" cy="1106418"/>
          </a:xfrm>
          <a:prstGeom prst="rect">
            <a:avLst/>
          </a:prstGeom>
        </p:spPr>
      </p:pic>
      <p:sp>
        <p:nvSpPr>
          <p:cNvPr id="10" name="Slide Number Placeholder 9"/>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5608909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446008"/>
            <a:ext cx="10364451" cy="1596177"/>
          </a:xfrm>
        </p:spPr>
        <p:txBody>
          <a:bodyPr/>
          <a:lstStyle/>
          <a:p>
            <a:r>
              <a:rPr lang="en-GB" dirty="0" smtClean="0"/>
              <a:t>Innovations using </a:t>
            </a:r>
            <a:r>
              <a:rPr lang="en-GB" cap="none" dirty="0" err="1" smtClean="0"/>
              <a:t>IoT</a:t>
            </a:r>
            <a:endParaRPr lang="en-GB" cap="none" dirty="0"/>
          </a:p>
        </p:txBody>
      </p:sp>
      <p:sp>
        <p:nvSpPr>
          <p:cNvPr id="3" name="Content Placeholder 2"/>
          <p:cNvSpPr>
            <a:spLocks noGrp="1"/>
          </p:cNvSpPr>
          <p:nvPr>
            <p:ph sz="quarter" idx="13"/>
          </p:nvPr>
        </p:nvSpPr>
        <p:spPr>
          <a:xfrm>
            <a:off x="913774" y="968991"/>
            <a:ext cx="10363826" cy="5698509"/>
          </a:xfrm>
        </p:spPr>
        <p:txBody>
          <a:bodyPr>
            <a:normAutofit fontScale="92500" lnSpcReduction="10000"/>
          </a:bodyPr>
          <a:lstStyle/>
          <a:p>
            <a:pPr marL="0" indent="0">
              <a:buNone/>
            </a:pPr>
            <a:r>
              <a:rPr lang="en-US" cap="none" dirty="0" smtClean="0"/>
              <a:t>The innovations driven by the </a:t>
            </a:r>
            <a:r>
              <a:rPr lang="en-US" cap="none" dirty="0" err="1" smtClean="0"/>
              <a:t>IoT</a:t>
            </a:r>
            <a:r>
              <a:rPr lang="en-US" cap="none" dirty="0" smtClean="0"/>
              <a:t> have important implications </a:t>
            </a:r>
          </a:p>
          <a:p>
            <a:pPr marL="457200" indent="-457200">
              <a:buFont typeface="+mj-lt"/>
              <a:buAutoNum type="arabicPeriod"/>
            </a:pPr>
            <a:r>
              <a:rPr lang="en-US" cap="none" dirty="0" smtClean="0"/>
              <a:t>for tourism development because travel involves movement through time and space and this </a:t>
            </a:r>
            <a:r>
              <a:rPr lang="en-US" b="1" cap="none" dirty="0" smtClean="0"/>
              <a:t>smart environment </a:t>
            </a:r>
            <a:r>
              <a:rPr lang="en-US" cap="none" dirty="0" smtClean="0"/>
              <a:t>will grow to be aware</a:t>
            </a:r>
          </a:p>
          <a:p>
            <a:pPr marL="457200" indent="-457200">
              <a:buFont typeface="+mj-lt"/>
              <a:buAutoNum type="arabicPeriod"/>
            </a:pPr>
            <a:r>
              <a:rPr lang="en-US" cap="none" dirty="0" smtClean="0"/>
              <a:t>sensors embedded in tourist attractions will enable tourism service providers to track tourists’ locations </a:t>
            </a:r>
          </a:p>
          <a:p>
            <a:pPr marL="457200" indent="-457200">
              <a:buFont typeface="+mj-lt"/>
              <a:buAutoNum type="arabicPeriod"/>
            </a:pPr>
            <a:r>
              <a:rPr lang="en-US" cap="none" dirty="0" smtClean="0"/>
              <a:t>technologies such as smart watches play an important role in collect data through their sensors and cameras communicate with the network  , support high levels of connectivity without interfering with the experience. </a:t>
            </a:r>
          </a:p>
          <a:p>
            <a:pPr marL="457200" indent="-457200">
              <a:buFont typeface="+mj-lt"/>
              <a:buAutoNum type="arabicPeriod"/>
            </a:pPr>
            <a:r>
              <a:rPr lang="en-US" cap="none" dirty="0" smtClean="0"/>
              <a:t>control visitor numbers within specific tourism sites by using a variety of sensors with each site’s carrying capacity as a benchmark. </a:t>
            </a:r>
          </a:p>
          <a:p>
            <a:pPr marL="457200" indent="-457200">
              <a:buFont typeface="+mj-lt"/>
              <a:buAutoNum type="arabicPeriod"/>
            </a:pPr>
            <a:r>
              <a:rPr lang="en-US" cap="none" dirty="0" smtClean="0"/>
              <a:t>smart objects embedded in the environment may automatically trigger the transmission of messages to family and friends to enable them to know what we are doing or what we have done in the past</a:t>
            </a:r>
          </a:p>
          <a:p>
            <a:pPr marL="457200" indent="-457200">
              <a:buFont typeface="+mj-lt"/>
              <a:buAutoNum type="arabicPeriod"/>
            </a:pPr>
            <a:r>
              <a:rPr lang="en-US" cap="none" dirty="0" err="1" smtClean="0"/>
              <a:t>IoT</a:t>
            </a:r>
            <a:r>
              <a:rPr lang="en-US" cap="none" dirty="0" smtClean="0"/>
              <a:t> as a platform that generates information about ‘events’ of people and places which is gathered and uploaded to provide information about travelers within their social networking sites. </a:t>
            </a:r>
          </a:p>
        </p:txBody>
      </p:sp>
      <p:sp>
        <p:nvSpPr>
          <p:cNvPr id="4" name="Slide Number Placeholder 3"/>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2091741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foundations of smart tourism</a:t>
            </a:r>
            <a:endParaRPr lang="en-GB" dirty="0"/>
          </a:p>
        </p:txBody>
      </p:sp>
      <p:sp>
        <p:nvSpPr>
          <p:cNvPr id="3" name="Content Placeholder 2"/>
          <p:cNvSpPr>
            <a:spLocks noGrp="1"/>
          </p:cNvSpPr>
          <p:nvPr>
            <p:ph sz="quarter" idx="13"/>
          </p:nvPr>
        </p:nvSpPr>
        <p:spPr/>
        <p:txBody>
          <a:bodyPr>
            <a:noAutofit/>
          </a:bodyPr>
          <a:lstStyle/>
          <a:p>
            <a:r>
              <a:rPr lang="en-US" sz="2400" cap="none" dirty="0" smtClean="0"/>
              <a:t>ICT tools and applications have enabled tourism businesses to become ‘smarter’ in how to increase their performance and competitiveness by</a:t>
            </a:r>
          </a:p>
          <a:p>
            <a:pPr lvl="1"/>
            <a:r>
              <a:rPr lang="en-US" sz="2200" cap="none" dirty="0" smtClean="0"/>
              <a:t> (hyper)-automating information </a:t>
            </a:r>
          </a:p>
          <a:p>
            <a:pPr lvl="1"/>
            <a:r>
              <a:rPr lang="en-US" sz="2200" cap="none" dirty="0" smtClean="0"/>
              <a:t> transforming their business functions and processes</a:t>
            </a:r>
            <a:endParaRPr lang="en-US" sz="2400" cap="none" dirty="0" smtClean="0"/>
          </a:p>
          <a:p>
            <a:r>
              <a:rPr lang="en-US" sz="2400" cap="none" dirty="0" smtClean="0"/>
              <a:t>ICT have also an instrumental role in driving institutional and structural market changes in the tourism industry. </a:t>
            </a:r>
            <a:endParaRPr lang="en-GB" sz="2400"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27503766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0"/>
            <a:ext cx="10364451" cy="1596177"/>
          </a:xfrm>
        </p:spPr>
        <p:txBody>
          <a:bodyPr/>
          <a:lstStyle/>
          <a:p>
            <a:r>
              <a:rPr lang="en-GB" dirty="0" smtClean="0"/>
              <a:t>New business models for smart tourism</a:t>
            </a:r>
            <a:endParaRPr lang="en-GB" dirty="0"/>
          </a:p>
        </p:txBody>
      </p:sp>
      <p:sp>
        <p:nvSpPr>
          <p:cNvPr id="3" name="Content Placeholder 2"/>
          <p:cNvSpPr>
            <a:spLocks noGrp="1"/>
          </p:cNvSpPr>
          <p:nvPr>
            <p:ph sz="quarter" idx="13"/>
          </p:nvPr>
        </p:nvSpPr>
        <p:spPr>
          <a:xfrm>
            <a:off x="913774" y="1302566"/>
            <a:ext cx="10363826" cy="5453075"/>
          </a:xfrm>
        </p:spPr>
        <p:txBody>
          <a:bodyPr>
            <a:normAutofit/>
          </a:bodyPr>
          <a:lstStyle/>
          <a:p>
            <a:r>
              <a:rPr lang="en-US" cap="none" dirty="0" smtClean="0"/>
              <a:t>To survive, traditional tourism organization have to redefine their business model and the way they propose to create customer value. </a:t>
            </a:r>
          </a:p>
          <a:p>
            <a:r>
              <a:rPr lang="en-US" cap="none" dirty="0" smtClean="0"/>
              <a:t>By introducing new business models, firms develop new  models</a:t>
            </a:r>
          </a:p>
          <a:p>
            <a:r>
              <a:rPr lang="en-US" cap="none" dirty="0" smtClean="0"/>
              <a:t>Smart  tourism  - means  changing all or some of the following five market elements:</a:t>
            </a:r>
          </a:p>
          <a:p>
            <a:pPr lvl="1"/>
            <a:r>
              <a:rPr lang="en-US" cap="none" dirty="0" smtClean="0"/>
              <a:t>exchange object, </a:t>
            </a:r>
          </a:p>
          <a:p>
            <a:pPr lvl="1"/>
            <a:r>
              <a:rPr lang="en-US" cap="none" dirty="0" smtClean="0"/>
              <a:t>market actors, </a:t>
            </a:r>
          </a:p>
          <a:p>
            <a:pPr lvl="1"/>
            <a:r>
              <a:rPr lang="en-US" cap="none" dirty="0" smtClean="0"/>
              <a:t>market structure,</a:t>
            </a:r>
          </a:p>
          <a:p>
            <a:pPr lvl="1"/>
            <a:r>
              <a:rPr lang="en-US" cap="none" dirty="0" smtClean="0"/>
              <a:t>market institutions</a:t>
            </a:r>
          </a:p>
          <a:p>
            <a:pPr lvl="1"/>
            <a:r>
              <a:rPr lang="en-US" cap="none" dirty="0" smtClean="0"/>
              <a:t> market practices.</a:t>
            </a:r>
          </a:p>
          <a:p>
            <a:r>
              <a:rPr lang="en-US" cap="none" dirty="0" smtClean="0"/>
              <a:t>Smart tourism affects  smart environment in all nine elements of business models in fundamental ways: 1) customer segments; 2) value propositions; 3) channels; 4) customer relationships; 5) revenue streams; 6) key resources; 7) key activities; 8) key partnerships; and, 9) cost structure. T</a:t>
            </a:r>
            <a:endParaRPr lang="en-GB"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12509425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145757"/>
            <a:ext cx="10364451" cy="1596177"/>
          </a:xfrm>
        </p:spPr>
        <p:txBody>
          <a:bodyPr/>
          <a:lstStyle/>
          <a:p>
            <a:r>
              <a:rPr lang="en-GB" dirty="0" smtClean="0"/>
              <a:t>Service science for Smart tourism</a:t>
            </a:r>
            <a:endParaRPr lang="en-GB" dirty="0"/>
          </a:p>
        </p:txBody>
      </p:sp>
      <p:sp>
        <p:nvSpPr>
          <p:cNvPr id="3" name="Content Placeholder 2"/>
          <p:cNvSpPr>
            <a:spLocks noGrp="1"/>
          </p:cNvSpPr>
          <p:nvPr>
            <p:ph sz="quarter" idx="13"/>
          </p:nvPr>
        </p:nvSpPr>
        <p:spPr>
          <a:xfrm>
            <a:off x="913774" y="1050878"/>
            <a:ext cx="10363826" cy="5807122"/>
          </a:xfrm>
        </p:spPr>
        <p:txBody>
          <a:bodyPr>
            <a:normAutofit/>
          </a:bodyPr>
          <a:lstStyle/>
          <a:p>
            <a:r>
              <a:rPr lang="en-US" cap="none" dirty="0" smtClean="0"/>
              <a:t>a functioning service ecosystem is seen as a major prerequisite for enabling the co-creation of customer experiences </a:t>
            </a:r>
          </a:p>
          <a:p>
            <a:pPr marL="0" indent="0">
              <a:buNone/>
            </a:pPr>
            <a:r>
              <a:rPr lang="en-US" cap="none" dirty="0" smtClean="0"/>
              <a:t> </a:t>
            </a:r>
          </a:p>
          <a:p>
            <a:r>
              <a:rPr lang="en-US" b="1" cap="none" dirty="0" smtClean="0"/>
              <a:t>Resources that actors may use and exchange in a smart tourism ecosystem can relate to the following types: </a:t>
            </a:r>
          </a:p>
          <a:p>
            <a:pPr lvl="1"/>
            <a:r>
              <a:rPr lang="en-US" b="1" cap="none" dirty="0" smtClean="0"/>
              <a:t>tangible or intangible resources ( Tools, software, and information); </a:t>
            </a:r>
          </a:p>
          <a:p>
            <a:pPr lvl="1"/>
            <a:r>
              <a:rPr lang="en-US" b="1" cap="none" dirty="0" smtClean="0"/>
              <a:t>human resources ( Skills, knowledge, and virtual communities); and </a:t>
            </a:r>
          </a:p>
          <a:p>
            <a:pPr lvl="1"/>
            <a:r>
              <a:rPr lang="en-US" b="1" cap="none" dirty="0" smtClean="0"/>
              <a:t>relational ones (Relations to partners and suppliers, and network membership). </a:t>
            </a:r>
          </a:p>
          <a:p>
            <a:pPr marL="0" indent="0">
              <a:buNone/>
            </a:pPr>
            <a:endParaRPr lang="en-US" b="1" cap="none" dirty="0" smtClean="0"/>
          </a:p>
          <a:p>
            <a:r>
              <a:rPr lang="en-US" cap="none" dirty="0" smtClean="0"/>
              <a:t>In a smart service ecosystem, any stakeholder is an actor aiming to interact and exchange resources with other actors for value co-creation. </a:t>
            </a:r>
            <a:endParaRPr lang="en-GB"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33322694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432361"/>
            <a:ext cx="10364451" cy="1596177"/>
          </a:xfrm>
        </p:spPr>
        <p:txBody>
          <a:bodyPr/>
          <a:lstStyle/>
          <a:p>
            <a:r>
              <a:rPr lang="en-US" dirty="0" smtClean="0"/>
              <a:t> </a:t>
            </a:r>
            <a:r>
              <a:rPr lang="en-US" dirty="0"/>
              <a:t>implications for research</a:t>
            </a:r>
            <a:endParaRPr lang="en-GB" dirty="0"/>
          </a:p>
        </p:txBody>
      </p:sp>
      <p:sp>
        <p:nvSpPr>
          <p:cNvPr id="3" name="Content Placeholder 2"/>
          <p:cNvSpPr>
            <a:spLocks noGrp="1"/>
          </p:cNvSpPr>
          <p:nvPr>
            <p:ph sz="quarter" idx="13"/>
          </p:nvPr>
        </p:nvSpPr>
        <p:spPr>
          <a:xfrm>
            <a:off x="913775" y="900751"/>
            <a:ext cx="10363826" cy="5786651"/>
          </a:xfrm>
        </p:spPr>
        <p:txBody>
          <a:bodyPr>
            <a:normAutofit/>
          </a:bodyPr>
          <a:lstStyle/>
          <a:p>
            <a:pPr marL="0" indent="0">
              <a:buNone/>
            </a:pPr>
            <a:r>
              <a:rPr lang="en-US" sz="3600" b="1" cap="none" dirty="0" smtClean="0"/>
              <a:t>a major area of research necessary in the context of smart tourism is </a:t>
            </a:r>
          </a:p>
          <a:p>
            <a:pPr lvl="1"/>
            <a:r>
              <a:rPr lang="en-US" sz="3400" b="1" cap="none" dirty="0" smtClean="0">
                <a:solidFill>
                  <a:srgbClr val="FF0000"/>
                </a:solidFill>
              </a:rPr>
              <a:t>information governance and privacy, with particular questions relating to determining the value of information and ensuring safety and security in rather open and ubiquitous info-structures.</a:t>
            </a:r>
          </a:p>
          <a:p>
            <a:pPr marL="0" indent="0">
              <a:buNone/>
            </a:pPr>
            <a:r>
              <a:rPr lang="en-US" sz="3600" b="1" cap="none" dirty="0" smtClean="0"/>
              <a:t>Why?</a:t>
            </a:r>
            <a:endParaRPr lang="en-GB" sz="3600" b="1"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45</a:t>
            </a:fld>
            <a:endParaRPr lang="en-US" dirty="0"/>
          </a:p>
        </p:txBody>
      </p:sp>
    </p:spTree>
    <p:extLst>
      <p:ext uri="{BB962C8B-B14F-4D97-AF65-F5344CB8AC3E}">
        <p14:creationId xmlns:p14="http://schemas.microsoft.com/office/powerpoint/2010/main" val="38852815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04814"/>
            <a:ext cx="10364451" cy="1319465"/>
          </a:xfrm>
        </p:spPr>
        <p:txBody>
          <a:bodyPr/>
          <a:lstStyle/>
          <a:p>
            <a:r>
              <a:rPr lang="en-US" cap="none" dirty="0" smtClean="0"/>
              <a:t>The  </a:t>
            </a:r>
            <a:r>
              <a:rPr lang="en-US" cap="none" dirty="0"/>
              <a:t>main research areas </a:t>
            </a:r>
            <a:r>
              <a:rPr lang="en-US" cap="none" dirty="0" smtClean="0"/>
              <a:t>identified</a:t>
            </a:r>
            <a:r>
              <a:rPr lang="en-GB" dirty="0"/>
              <a:t/>
            </a:r>
            <a:br>
              <a:rPr lang="en-GB" dirty="0"/>
            </a:br>
            <a:endParaRPr lang="en-GB" dirty="0"/>
          </a:p>
        </p:txBody>
      </p:sp>
      <p:sp>
        <p:nvSpPr>
          <p:cNvPr id="3" name="Content Placeholder 2"/>
          <p:cNvSpPr>
            <a:spLocks noGrp="1"/>
          </p:cNvSpPr>
          <p:nvPr>
            <p:ph sz="quarter" idx="13"/>
          </p:nvPr>
        </p:nvSpPr>
        <p:spPr>
          <a:xfrm>
            <a:off x="1022956" y="1303363"/>
            <a:ext cx="10363826" cy="5554637"/>
          </a:xfrm>
        </p:spPr>
        <p:txBody>
          <a:bodyPr>
            <a:normAutofit/>
          </a:bodyPr>
          <a:lstStyle/>
          <a:p>
            <a:r>
              <a:rPr lang="en-US" cap="none" dirty="0" smtClean="0"/>
              <a:t> in the context of smart tourism is </a:t>
            </a:r>
            <a:r>
              <a:rPr lang="en-US" b="1" cap="none" dirty="0" smtClean="0"/>
              <a:t>the extreme technology-dependence. </a:t>
            </a:r>
          </a:p>
          <a:p>
            <a:r>
              <a:rPr lang="en-US" b="1" cap="none" dirty="0" smtClean="0"/>
              <a:t>information overload</a:t>
            </a:r>
            <a:r>
              <a:rPr lang="en-US" cap="none" dirty="0"/>
              <a:t> </a:t>
            </a:r>
            <a:r>
              <a:rPr lang="en-US" cap="none" dirty="0" smtClean="0"/>
              <a:t>- an increasing desire to  escape technology when on vacation </a:t>
            </a:r>
          </a:p>
          <a:p>
            <a:pPr marL="0" indent="0">
              <a:buNone/>
            </a:pPr>
            <a:endParaRPr lang="en-US" sz="2800" b="1" cap="none" dirty="0" smtClean="0"/>
          </a:p>
          <a:p>
            <a:pPr marL="0" indent="0">
              <a:buNone/>
            </a:pPr>
            <a:r>
              <a:rPr lang="en-US" sz="2800" b="1" cap="none" dirty="0" smtClean="0"/>
              <a:t>While research is already being conducted on how technology enhances tourism experiences, there is a clear </a:t>
            </a:r>
            <a:r>
              <a:rPr lang="en-US" sz="2800" b="1" cap="none" dirty="0" smtClean="0">
                <a:solidFill>
                  <a:srgbClr val="FF0000"/>
                </a:solidFill>
              </a:rPr>
              <a:t>lack of research focusing on potential drawbacks of too much mediation. </a:t>
            </a:r>
          </a:p>
          <a:p>
            <a:pPr marL="0" indent="0">
              <a:buNone/>
            </a:pPr>
            <a:endParaRPr lang="en-US" sz="2800" b="1" cap="none" dirty="0" smtClean="0"/>
          </a:p>
          <a:p>
            <a:r>
              <a:rPr lang="en-US" cap="none" dirty="0" smtClean="0"/>
              <a:t>critical perspective on smart tourism experiences, </a:t>
            </a:r>
            <a:r>
              <a:rPr lang="en-US" b="1" cap="none" dirty="0" smtClean="0"/>
              <a:t>more information on psychological and health risks of constant bombardment with data by context-aware systems </a:t>
            </a:r>
            <a:r>
              <a:rPr lang="en-US" cap="none" dirty="0" smtClean="0"/>
              <a:t>and insights regarding consumer attitudes towards the various aspects of smart tourism</a:t>
            </a:r>
            <a:endParaRPr lang="en-GB" cap="none" dirty="0"/>
          </a:p>
        </p:txBody>
      </p:sp>
      <p:sp>
        <p:nvSpPr>
          <p:cNvPr id="4" name="Slide Number Placeholder 3"/>
          <p:cNvSpPr>
            <a:spLocks noGrp="1"/>
          </p:cNvSpPr>
          <p:nvPr>
            <p:ph type="sldNum" sz="quarter" idx="12"/>
          </p:nvPr>
        </p:nvSpPr>
        <p:spPr/>
        <p:txBody>
          <a:bodyPr/>
          <a:lstStyle/>
          <a:p>
            <a:fld id="{6D22F896-40B5-4ADD-8801-0D06FADFA095}" type="slidenum">
              <a:rPr lang="en-US" smtClean="0"/>
              <a:t>46</a:t>
            </a:fld>
            <a:endParaRPr lang="en-US" dirty="0"/>
          </a:p>
        </p:txBody>
      </p:sp>
    </p:spTree>
    <p:extLst>
      <p:ext uri="{BB962C8B-B14F-4D97-AF65-F5344CB8AC3E}">
        <p14:creationId xmlns:p14="http://schemas.microsoft.com/office/powerpoint/2010/main" val="11834396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Research </a:t>
            </a:r>
            <a:r>
              <a:rPr lang="en-US" cap="none" dirty="0" smtClean="0"/>
              <a:t>and smart tourism</a:t>
            </a:r>
            <a:endParaRPr lang="en-GB" dirty="0"/>
          </a:p>
        </p:txBody>
      </p:sp>
      <p:sp>
        <p:nvSpPr>
          <p:cNvPr id="3" name="Content Placeholder 2"/>
          <p:cNvSpPr>
            <a:spLocks noGrp="1"/>
          </p:cNvSpPr>
          <p:nvPr>
            <p:ph sz="quarter" idx="13"/>
          </p:nvPr>
        </p:nvSpPr>
        <p:spPr>
          <a:xfrm>
            <a:off x="913775" y="1920524"/>
            <a:ext cx="10363826" cy="4214461"/>
          </a:xfrm>
        </p:spPr>
        <p:txBody>
          <a:bodyPr>
            <a:normAutofit/>
          </a:bodyPr>
          <a:lstStyle/>
          <a:p>
            <a:pPr marL="0" indent="0">
              <a:buNone/>
            </a:pPr>
            <a:r>
              <a:rPr lang="en-US" sz="2600" b="1" cap="none" dirty="0" smtClean="0"/>
              <a:t>Despite these concerns, smart tourism is an incredibly promising scenario that results in more convenient, safe, exciting and sustainable living spaces for both residents and tourists, more personalized and therefore more relevant tourism experiences, and even greater opportunities for new services, business models and markets to emerge as a result of more flexible structures and different perspectives on value creation. </a:t>
            </a:r>
          </a:p>
        </p:txBody>
      </p:sp>
      <p:sp>
        <p:nvSpPr>
          <p:cNvPr id="4" name="Slide Number Placeholder 3"/>
          <p:cNvSpPr>
            <a:spLocks noGrp="1"/>
          </p:cNvSpPr>
          <p:nvPr>
            <p:ph type="sldNum" sz="quarter" idx="12"/>
          </p:nvPr>
        </p:nvSpPr>
        <p:spPr/>
        <p:txBody>
          <a:bodyPr/>
          <a:lstStyle/>
          <a:p>
            <a:fld id="{6D22F896-40B5-4ADD-8801-0D06FADFA095}" type="slidenum">
              <a:rPr lang="en-US" smtClean="0"/>
              <a:t>47</a:t>
            </a:fld>
            <a:endParaRPr lang="en-US" dirty="0"/>
          </a:p>
        </p:txBody>
      </p:sp>
    </p:spTree>
    <p:extLst>
      <p:ext uri="{BB962C8B-B14F-4D97-AF65-F5344CB8AC3E}">
        <p14:creationId xmlns:p14="http://schemas.microsoft.com/office/powerpoint/2010/main" val="3596333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0"/>
            <a:ext cx="10364451" cy="1596177"/>
          </a:xfrm>
        </p:spPr>
        <p:txBody>
          <a:bodyPr/>
          <a:lstStyle/>
          <a:p>
            <a:r>
              <a:rPr lang="en-US" cap="none" dirty="0" smtClean="0"/>
              <a:t>The  </a:t>
            </a:r>
            <a:r>
              <a:rPr lang="en-US" cap="none" dirty="0"/>
              <a:t>main research areas </a:t>
            </a:r>
            <a:r>
              <a:rPr lang="en-US" cap="none" dirty="0" smtClean="0"/>
              <a:t>identified</a:t>
            </a:r>
            <a:endParaRPr lang="en-GB" dirty="0"/>
          </a:p>
        </p:txBody>
      </p:sp>
      <p:pic>
        <p:nvPicPr>
          <p:cNvPr id="4" name="Content Placeholder 3"/>
          <p:cNvPicPr>
            <a:picLocks noGrp="1" noChangeAspect="1"/>
          </p:cNvPicPr>
          <p:nvPr>
            <p:ph sz="quarter" idx="13"/>
          </p:nvPr>
        </p:nvPicPr>
        <p:blipFill>
          <a:blip r:embed="rId2">
            <a:clrChange>
              <a:clrFrom>
                <a:srgbClr val="FFFFFF"/>
              </a:clrFrom>
              <a:clrTo>
                <a:srgbClr val="FFFFFF">
                  <a:alpha val="0"/>
                </a:srgbClr>
              </a:clrTo>
            </a:clrChange>
          </a:blip>
          <a:stretch>
            <a:fillRect/>
          </a:stretch>
        </p:blipFill>
        <p:spPr>
          <a:xfrm>
            <a:off x="2202571" y="1119117"/>
            <a:ext cx="7906787" cy="4136846"/>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2001561" y="5255963"/>
            <a:ext cx="8289978" cy="1226725"/>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t>48</a:t>
            </a:fld>
            <a:endParaRPr lang="en-US" dirty="0"/>
          </a:p>
        </p:txBody>
      </p:sp>
    </p:spTree>
    <p:extLst>
      <p:ext uri="{BB962C8B-B14F-4D97-AF65-F5344CB8AC3E}">
        <p14:creationId xmlns:p14="http://schemas.microsoft.com/office/powerpoint/2010/main" val="34839189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0"/>
            <a:ext cx="10364451" cy="1596177"/>
          </a:xfrm>
        </p:spPr>
        <p:txBody>
          <a:bodyPr/>
          <a:lstStyle/>
          <a:p>
            <a:r>
              <a:rPr lang="en-GB" dirty="0" err="1" smtClean="0"/>
              <a:t>Movio</a:t>
            </a:r>
            <a:r>
              <a:rPr lang="en-GB" dirty="0" smtClean="0"/>
              <a:t> project</a:t>
            </a:r>
            <a:endParaRPr lang="en-GB" dirty="0"/>
          </a:p>
        </p:txBody>
      </p:sp>
      <p:sp>
        <p:nvSpPr>
          <p:cNvPr id="3" name="Content Placeholder 2"/>
          <p:cNvSpPr>
            <a:spLocks noGrp="1"/>
          </p:cNvSpPr>
          <p:nvPr>
            <p:ph sz="quarter" idx="13"/>
          </p:nvPr>
        </p:nvSpPr>
        <p:spPr>
          <a:xfrm>
            <a:off x="914400" y="1711999"/>
            <a:ext cx="10363826" cy="3424107"/>
          </a:xfrm>
        </p:spPr>
        <p:txBody>
          <a:bodyPr>
            <a:normAutofit/>
          </a:bodyPr>
          <a:lstStyle/>
          <a:p>
            <a:pPr>
              <a:spcBef>
                <a:spcPts val="0"/>
              </a:spcBef>
            </a:pPr>
            <a:r>
              <a:rPr lang="en-US" cap="none" dirty="0" smtClean="0"/>
              <a:t>As far as the public or public-private level is concerned, we should remember </a:t>
            </a:r>
          </a:p>
          <a:p>
            <a:pPr marL="0" indent="0">
              <a:spcBef>
                <a:spcPts val="0"/>
              </a:spcBef>
              <a:buNone/>
            </a:pPr>
            <a:r>
              <a:rPr lang="en-US" b="1" cap="none" dirty="0"/>
              <a:t> </a:t>
            </a:r>
            <a:r>
              <a:rPr lang="en-US" b="1" cap="none" dirty="0" smtClean="0"/>
              <a:t>                       an Innovative </a:t>
            </a:r>
            <a:r>
              <a:rPr lang="en-US" b="1" cap="none" dirty="0" err="1" smtClean="0"/>
              <a:t>italian</a:t>
            </a:r>
            <a:r>
              <a:rPr lang="en-US" b="1" cap="none" dirty="0" smtClean="0"/>
              <a:t> project based on digitization of culture.  </a:t>
            </a:r>
          </a:p>
          <a:p>
            <a:pPr>
              <a:spcBef>
                <a:spcPts val="0"/>
              </a:spcBef>
            </a:pPr>
            <a:r>
              <a:rPr lang="en-US" cap="none" dirty="0" smtClean="0"/>
              <a:t>It’s “</a:t>
            </a:r>
            <a:r>
              <a:rPr lang="en-US" cap="none" dirty="0" err="1" smtClean="0"/>
              <a:t>movio</a:t>
            </a:r>
            <a:r>
              <a:rPr lang="en-US" cap="none" dirty="0" smtClean="0"/>
              <a:t>”, </a:t>
            </a:r>
            <a:r>
              <a:rPr lang="en-US" cap="none" dirty="0" err="1" smtClean="0"/>
              <a:t>realised</a:t>
            </a:r>
            <a:r>
              <a:rPr lang="en-US" cap="none" dirty="0" smtClean="0"/>
              <a:t> by the </a:t>
            </a:r>
            <a:r>
              <a:rPr lang="en-US" cap="none" dirty="0" err="1" smtClean="0"/>
              <a:t>Istituto</a:t>
            </a:r>
            <a:r>
              <a:rPr lang="en-US" cap="none" dirty="0" smtClean="0"/>
              <a:t> </a:t>
            </a:r>
            <a:r>
              <a:rPr lang="en-US" cap="none" dirty="0" err="1" smtClean="0"/>
              <a:t>centrale</a:t>
            </a:r>
            <a:r>
              <a:rPr lang="en-US" cap="none" dirty="0" smtClean="0"/>
              <a:t> per </a:t>
            </a:r>
            <a:r>
              <a:rPr lang="en-US" cap="none" dirty="0" err="1" smtClean="0"/>
              <a:t>il</a:t>
            </a:r>
            <a:r>
              <a:rPr lang="en-US" cap="none" dirty="0" smtClean="0"/>
              <a:t> </a:t>
            </a:r>
            <a:r>
              <a:rPr lang="en-US" cap="none" dirty="0" err="1" smtClean="0"/>
              <a:t>catalogo</a:t>
            </a:r>
            <a:r>
              <a:rPr lang="en-US" cap="none" dirty="0" smtClean="0"/>
              <a:t> </a:t>
            </a:r>
            <a:r>
              <a:rPr lang="en-US" cap="none" dirty="0" err="1" smtClean="0"/>
              <a:t>unico</a:t>
            </a:r>
            <a:r>
              <a:rPr lang="en-US" cap="none" dirty="0" smtClean="0"/>
              <a:t> thanks to the funds of invisible goods by Telecom </a:t>
            </a:r>
            <a:r>
              <a:rPr lang="en-US" cap="none" dirty="0" err="1" smtClean="0"/>
              <a:t>italia</a:t>
            </a:r>
            <a:r>
              <a:rPr lang="en-US" cap="none" dirty="0" smtClean="0"/>
              <a:t>. </a:t>
            </a:r>
          </a:p>
          <a:p>
            <a:pPr>
              <a:spcBef>
                <a:spcPts val="0"/>
              </a:spcBef>
            </a:pPr>
            <a:r>
              <a:rPr lang="en-US" cap="none" dirty="0" smtClean="0"/>
              <a:t>Excellences, </a:t>
            </a:r>
            <a:r>
              <a:rPr lang="en-US" cap="none" dirty="0" err="1" smtClean="0"/>
              <a:t>italian</a:t>
            </a:r>
            <a:r>
              <a:rPr lang="en-US" cap="none" dirty="0" smtClean="0"/>
              <a:t> cultural heritage </a:t>
            </a:r>
            <a:r>
              <a:rPr lang="en-US" cap="none" dirty="0"/>
              <a:t> </a:t>
            </a:r>
            <a:r>
              <a:rPr lang="en-US" cap="none" dirty="0" smtClean="0"/>
              <a:t>are have been  selected  in the focus of different cultural events and exhibitions</a:t>
            </a:r>
          </a:p>
          <a:p>
            <a:pPr>
              <a:spcBef>
                <a:spcPts val="0"/>
              </a:spcBef>
            </a:pPr>
            <a:endParaRPr lang="en-GB" cap="none" dirty="0"/>
          </a:p>
        </p:txBody>
      </p:sp>
      <p:pic>
        <p:nvPicPr>
          <p:cNvPr id="4" name="Content Placeholder 3"/>
          <p:cNvPicPr>
            <a:picLocks noChangeAspect="1"/>
          </p:cNvPicPr>
          <p:nvPr/>
        </p:nvPicPr>
        <p:blipFill>
          <a:blip r:embed="rId2"/>
          <a:stretch>
            <a:fillRect/>
          </a:stretch>
        </p:blipFill>
        <p:spPr>
          <a:xfrm>
            <a:off x="2856189" y="3951767"/>
            <a:ext cx="6103089" cy="2906233"/>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t>49</a:t>
            </a:fld>
            <a:endParaRPr lang="en-US" dirty="0"/>
          </a:p>
        </p:txBody>
      </p:sp>
    </p:spTree>
    <p:extLst>
      <p:ext uri="{BB962C8B-B14F-4D97-AF65-F5344CB8AC3E}">
        <p14:creationId xmlns:p14="http://schemas.microsoft.com/office/powerpoint/2010/main" val="881900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LLL centres establishment </a:t>
            </a:r>
            <a:endParaRPr lang="en-GB" dirty="0"/>
          </a:p>
        </p:txBody>
      </p:sp>
      <p:pic>
        <p:nvPicPr>
          <p:cNvPr id="7170" name="Picture 2" descr="https://teavetorg.files.wordpress.com/2019/04/lll3.jpg?w=1086"/>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989364" y="2133601"/>
            <a:ext cx="8213272" cy="399256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2895066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Albania - SESC Project example</a:t>
            </a:r>
            <a:endParaRPr lang="en-GB" dirty="0"/>
          </a:p>
        </p:txBody>
      </p:sp>
      <p:sp>
        <p:nvSpPr>
          <p:cNvPr id="3" name="Content Placeholder 2"/>
          <p:cNvSpPr>
            <a:spLocks noGrp="1"/>
          </p:cNvSpPr>
          <p:nvPr>
            <p:ph sz="quarter" idx="13"/>
          </p:nvPr>
        </p:nvSpPr>
        <p:spPr/>
        <p:txBody>
          <a:bodyPr/>
          <a:lstStyle/>
          <a:p>
            <a:r>
              <a:rPr lang="en-GB" dirty="0" err="1" smtClean="0"/>
              <a:t>Interreg</a:t>
            </a:r>
            <a:r>
              <a:rPr lang="en-GB" dirty="0" smtClean="0"/>
              <a:t> IPA CBC ITALME</a:t>
            </a:r>
          </a:p>
          <a:p>
            <a:r>
              <a:rPr lang="en-GB" dirty="0" smtClean="0"/>
              <a:t>Smart energy for smart Cities</a:t>
            </a:r>
          </a:p>
          <a:p>
            <a:r>
              <a:rPr lang="en-GB" dirty="0" smtClean="0"/>
              <a:t>Objective</a:t>
            </a:r>
            <a:endParaRPr lang="en-GB" dirty="0"/>
          </a:p>
          <a:p>
            <a:r>
              <a:rPr lang="en-GB" dirty="0" smtClean="0"/>
              <a:t>Smart energy use education of </a:t>
            </a:r>
            <a:r>
              <a:rPr lang="en-GB" dirty="0"/>
              <a:t>community </a:t>
            </a:r>
            <a:r>
              <a:rPr lang="en-GB" dirty="0" smtClean="0"/>
              <a:t>in touristic destinations</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t>50</a:t>
            </a:fld>
            <a:endParaRPr lang="en-US" dirty="0"/>
          </a:p>
        </p:txBody>
      </p:sp>
    </p:spTree>
    <p:extLst>
      <p:ext uri="{BB962C8B-B14F-4D97-AF65-F5344CB8AC3E}">
        <p14:creationId xmlns:p14="http://schemas.microsoft.com/office/powerpoint/2010/main" val="1819224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smart toursm destination"/>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27546" y="-374280"/>
            <a:ext cx="13435461" cy="72322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EU Smart Agenda</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t>51</a:t>
            </a:fld>
            <a:endParaRPr lang="en-US" dirty="0"/>
          </a:p>
        </p:txBody>
      </p:sp>
    </p:spTree>
    <p:extLst>
      <p:ext uri="{BB962C8B-B14F-4D97-AF65-F5344CB8AC3E}">
        <p14:creationId xmlns:p14="http://schemas.microsoft.com/office/powerpoint/2010/main" val="35661979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149" y="802762"/>
            <a:ext cx="10364451" cy="1596177"/>
          </a:xfrm>
        </p:spPr>
        <p:txBody>
          <a:bodyPr/>
          <a:lstStyle/>
          <a:p>
            <a:r>
              <a:rPr lang="en-GB" dirty="0" smtClean="0"/>
              <a:t>Be Focused on the quality of ST </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t>52</a:t>
            </a:fld>
            <a:endParaRPr lang="en-US" dirty="0"/>
          </a:p>
        </p:txBody>
      </p:sp>
      <p:pic>
        <p:nvPicPr>
          <p:cNvPr id="8196" name="Picture 4" descr="Image result for smart tourism quality"/>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06149" y="2398939"/>
            <a:ext cx="11785851" cy="4627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44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56" y="548680"/>
            <a:ext cx="9253028" cy="1143000"/>
          </a:xfrm>
        </p:spPr>
        <p:txBody>
          <a:bodyPr>
            <a:normAutofit/>
          </a:bodyPr>
          <a:lstStyle/>
          <a:p>
            <a:pPr marL="320040" indent="-320040">
              <a:buClr>
                <a:schemeClr val="accent6">
                  <a:lumMod val="75000"/>
                </a:schemeClr>
              </a:buClr>
              <a:defRPr/>
            </a:pPr>
            <a:r>
              <a:rPr lang="en-US" dirty="0" smtClean="0"/>
              <a:t>University of </a:t>
            </a:r>
            <a:r>
              <a:rPr lang="en-US" dirty="0" err="1" smtClean="0"/>
              <a:t>Vlora</a:t>
            </a:r>
            <a:r>
              <a:rPr lang="en-US" dirty="0" smtClean="0"/>
              <a:t/>
            </a:r>
            <a:br>
              <a:rPr lang="en-US" dirty="0" smtClean="0"/>
            </a:br>
            <a:r>
              <a:rPr lang="en-US" dirty="0" smtClean="0"/>
              <a:t>an active </a:t>
            </a:r>
            <a:r>
              <a:rPr lang="en-US" dirty="0"/>
              <a:t> </a:t>
            </a:r>
            <a:r>
              <a:rPr lang="en-US" dirty="0" smtClean="0"/>
              <a:t>regional partner   </a:t>
            </a:r>
            <a:endParaRPr lang="sq-AL" dirty="0"/>
          </a:p>
        </p:txBody>
      </p:sp>
      <p:pic>
        <p:nvPicPr>
          <p:cNvPr id="4" name="Content Placeholder 3" descr="C:\Users\eva\Pictures\universiteti-c1200x600.jpg"/>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479376" y="2204864"/>
            <a:ext cx="11017224" cy="5508612"/>
          </a:xfrm>
          <a:effectLst>
            <a:softEdge rad="635000"/>
          </a:effectLst>
          <a:extLst/>
        </p:spPr>
      </p:pic>
      <p:pic>
        <p:nvPicPr>
          <p:cNvPr id="5" name="Content Placeholder 3" descr="C:\Users\eva\Pictures\universiteti-c1200x600.jpg"/>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0" y="1349388"/>
            <a:ext cx="9972600" cy="5508612"/>
          </a:xfrm>
          <a:prstGeom prst="rect">
            <a:avLst/>
          </a:prstGeom>
          <a:effectLst>
            <a:softEdge rad="635000"/>
          </a:effectLst>
          <a:extLst/>
        </p:spPr>
      </p:pic>
      <p:sp>
        <p:nvSpPr>
          <p:cNvPr id="3" name="Slide Number Placeholder 2"/>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928620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4273" y="620688"/>
            <a:ext cx="1831405" cy="5688632"/>
          </a:xfrm>
        </p:spPr>
        <p:txBody>
          <a:bodyPr/>
          <a:lstStyle/>
          <a:p>
            <a:pPr eaLnBrk="1" hangingPunct="1">
              <a:defRPr/>
            </a:pPr>
            <a:r>
              <a:rPr lang="en-US" dirty="0" smtClean="0"/>
              <a:t/>
            </a:r>
            <a:br>
              <a:rPr lang="en-US" dirty="0" smtClean="0"/>
            </a:br>
            <a:r>
              <a:rPr lang="en-US" dirty="0" smtClean="0"/>
              <a:t>V</a:t>
            </a:r>
            <a:br>
              <a:rPr lang="en-US" dirty="0" smtClean="0"/>
            </a:br>
            <a:r>
              <a:rPr lang="en-US" dirty="0" smtClean="0"/>
              <a:t>L</a:t>
            </a:r>
            <a:br>
              <a:rPr lang="en-US" dirty="0" smtClean="0"/>
            </a:br>
            <a:r>
              <a:rPr lang="en-US" dirty="0" smtClean="0"/>
              <a:t>O</a:t>
            </a:r>
            <a:br>
              <a:rPr lang="en-US" dirty="0" smtClean="0"/>
            </a:br>
            <a:r>
              <a:rPr lang="en-US" dirty="0" smtClean="0"/>
              <a:t>R</a:t>
            </a:r>
            <a:br>
              <a:rPr lang="en-US" dirty="0" smtClean="0"/>
            </a:br>
            <a:r>
              <a:rPr lang="en-US" dirty="0" smtClean="0"/>
              <a:t>A</a:t>
            </a:r>
            <a:br>
              <a:rPr lang="en-US" dirty="0" smtClean="0"/>
            </a:br>
            <a:endParaRPr lang="sq-AL" dirty="0"/>
          </a:p>
        </p:txBody>
      </p:sp>
      <p:pic>
        <p:nvPicPr>
          <p:cNvPr id="17411"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400" y="-324214"/>
            <a:ext cx="7642946" cy="7855528"/>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2975646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lstStyle/>
          <a:p>
            <a:endParaRPr lang="en-GB"/>
          </a:p>
        </p:txBody>
      </p:sp>
      <p:sp>
        <p:nvSpPr>
          <p:cNvPr id="4" name="Slide Number Placeholder 3"/>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140953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812" y="1916113"/>
            <a:ext cx="11285538"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12702" y="560388"/>
            <a:ext cx="6512511" cy="1143000"/>
          </a:xfrm>
        </p:spPr>
        <p:txBody>
          <a:bodyPr/>
          <a:lstStyle/>
          <a:p>
            <a:pPr marL="320040" indent="-320040">
              <a:buClr>
                <a:schemeClr val="accent6">
                  <a:lumMod val="75000"/>
                </a:schemeClr>
              </a:buClr>
              <a:defRPr/>
            </a:pPr>
            <a:r>
              <a:rPr lang="en-US" dirty="0" err="1" smtClean="0"/>
              <a:t>Vlora</a:t>
            </a:r>
            <a:r>
              <a:rPr lang="en-US" dirty="0" smtClean="0"/>
              <a:t> -  a touristic  city </a:t>
            </a:r>
            <a:endParaRPr lang="sq-AL" dirty="0"/>
          </a:p>
        </p:txBody>
      </p:sp>
      <p:sp>
        <p:nvSpPr>
          <p:cNvPr id="8" name="Cloud Callout 7"/>
          <p:cNvSpPr/>
          <p:nvPr/>
        </p:nvSpPr>
        <p:spPr>
          <a:xfrm>
            <a:off x="5700714" y="12700"/>
            <a:ext cx="2484437" cy="1690688"/>
          </a:xfrm>
          <a:prstGeom prst="cloudCallout">
            <a:avLst>
              <a:gd name="adj1" fmla="val -79183"/>
              <a:gd name="adj2" fmla="val 192131"/>
            </a:avLst>
          </a:prstGeom>
          <a:solidFill>
            <a:schemeClr val="accent1">
              <a:lumMod val="75000"/>
              <a:alpha val="5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UV </a:t>
            </a:r>
            <a:r>
              <a:rPr lang="en-US" dirty="0" smtClean="0"/>
              <a:t>MAIN BUILDING site</a:t>
            </a:r>
            <a:endParaRPr lang="sq-AL" dirty="0"/>
          </a:p>
        </p:txBody>
      </p:sp>
      <p:sp>
        <p:nvSpPr>
          <p:cNvPr id="3" name="Slide Number Placeholder 2"/>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2031378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3846</TotalTime>
  <Words>2410</Words>
  <Application>Microsoft Office PowerPoint</Application>
  <PresentationFormat>Widescreen</PresentationFormat>
  <Paragraphs>278</Paragraphs>
  <Slides>52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Tw Cen MT</vt:lpstr>
      <vt:lpstr>Droplet</vt:lpstr>
      <vt:lpstr>Regional opportunities in smart tourism</vt:lpstr>
      <vt:lpstr>Regional development centre</vt:lpstr>
      <vt:lpstr>Third mission of UV activities</vt:lpstr>
      <vt:lpstr>Projects </vt:lpstr>
      <vt:lpstr>LLL centres establishment </vt:lpstr>
      <vt:lpstr>University of Vlora an active  regional partner   </vt:lpstr>
      <vt:lpstr> V L O R A </vt:lpstr>
      <vt:lpstr>PowerPoint Presentation</vt:lpstr>
      <vt:lpstr>Vlora -  a touristic  city </vt:lpstr>
      <vt:lpstr> ADDRESS: Skela Square</vt:lpstr>
      <vt:lpstr>Beaches: main resources of tourism and economy</vt:lpstr>
      <vt:lpstr>PowerPoint Presentation</vt:lpstr>
      <vt:lpstr>Location of projects Team </vt:lpstr>
      <vt:lpstr>Smart tourism – one definition</vt:lpstr>
      <vt:lpstr>smart fields related </vt:lpstr>
      <vt:lpstr>In the context of tourism</vt:lpstr>
      <vt:lpstr>What governments universally recognize</vt:lpstr>
      <vt:lpstr>in practice  -  smart tourism</vt:lpstr>
      <vt:lpstr>lack of definition </vt:lpstr>
      <vt:lpstr>New Definition of smart tourism</vt:lpstr>
      <vt:lpstr>This development  trajectory of ST </vt:lpstr>
      <vt:lpstr>components </vt:lpstr>
      <vt:lpstr>1- Smart tourism destination </vt:lpstr>
      <vt:lpstr>SMART DESTINATIONS </vt:lpstr>
      <vt:lpstr>ICT role in smart entities</vt:lpstr>
      <vt:lpstr>PowerPoint Presentation</vt:lpstr>
      <vt:lpstr>Example of projects - DSIPLAY </vt:lpstr>
      <vt:lpstr>Rec, the citizen coin </vt:lpstr>
      <vt:lpstr>REC application</vt:lpstr>
      <vt:lpstr>STEAM BCN </vt:lpstr>
      <vt:lpstr>5G Barcelona </vt:lpstr>
      <vt:lpstr>KIC Urban Mobility </vt:lpstr>
      <vt:lpstr>2- The smart experience </vt:lpstr>
      <vt:lpstr>http://www.Nyrestroom.Com/</vt:lpstr>
      <vt:lpstr>3- Smart Business</vt:lpstr>
      <vt:lpstr>SMART TOURISM Layers</vt:lpstr>
      <vt:lpstr>Technological foundations of smart tourism</vt:lpstr>
      <vt:lpstr>E-tourism vs Smart Tourism</vt:lpstr>
      <vt:lpstr>The internet of things (IoT) </vt:lpstr>
      <vt:lpstr>ibeacon technology </vt:lpstr>
      <vt:lpstr>Innovations using IoT</vt:lpstr>
      <vt:lpstr>Business foundations of smart tourism</vt:lpstr>
      <vt:lpstr>New business models for smart tourism</vt:lpstr>
      <vt:lpstr>Service science for Smart tourism</vt:lpstr>
      <vt:lpstr> implications for research</vt:lpstr>
      <vt:lpstr>The  main research areas identified </vt:lpstr>
      <vt:lpstr>Research and smart tourism</vt:lpstr>
      <vt:lpstr>The  main research areas identified</vt:lpstr>
      <vt:lpstr>Movio project</vt:lpstr>
      <vt:lpstr>In Albania - SESC Project example</vt:lpstr>
      <vt:lpstr>EU Smart Agenda</vt:lpstr>
      <vt:lpstr>Be Focused on the quality of ST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59</cp:revision>
  <dcterms:created xsi:type="dcterms:W3CDTF">2020-02-18T16:56:55Z</dcterms:created>
  <dcterms:modified xsi:type="dcterms:W3CDTF">2020-03-07T21:28:16Z</dcterms:modified>
</cp:coreProperties>
</file>